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9.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handoutMasterIdLst>
    <p:handoutMasterId r:id="rId18"/>
  </p:handoutMasterIdLst>
  <p:sldIdLst>
    <p:sldId id="325" r:id="rId3"/>
    <p:sldId id="294" r:id="rId4"/>
    <p:sldId id="326" r:id="rId5"/>
    <p:sldId id="327" r:id="rId6"/>
    <p:sldId id="329" r:id="rId7"/>
    <p:sldId id="330" r:id="rId8"/>
    <p:sldId id="331" r:id="rId9"/>
    <p:sldId id="332" r:id="rId10"/>
    <p:sldId id="333" r:id="rId11"/>
    <p:sldId id="339" r:id="rId12"/>
    <p:sldId id="335" r:id="rId13"/>
    <p:sldId id="336" r:id="rId14"/>
    <p:sldId id="338" r:id="rId15"/>
    <p:sldId id="337"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79212F27-B373-4F21-8480-A4E801AD6BFB}">
          <p14:sldIdLst>
            <p14:sldId id="325"/>
            <p14:sldId id="294"/>
            <p14:sldId id="326"/>
            <p14:sldId id="327"/>
            <p14:sldId id="329"/>
            <p14:sldId id="330"/>
            <p14:sldId id="331"/>
            <p14:sldId id="332"/>
            <p14:sldId id="333"/>
            <p14:sldId id="339"/>
            <p14:sldId id="335"/>
            <p14:sldId id="336"/>
            <p14:sldId id="338"/>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86953D-3945-34B7-AE7E-A8BE0AF207FF}" name="Charlotte MELCHIOR - Chargée de mission de la présidence CNOMK" initials="CM-CdmdlpC" userId="S-1-5-21-863100851-3008571029-864186343-299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ie-Josée ANTOINE - Directrice Générale CNOMK" initials="MA-DGC" lastIdx="19" clrIdx="0">
    <p:extLst>
      <p:ext uri="{19B8F6BF-5375-455C-9EA6-DF929625EA0E}">
        <p15:presenceInfo xmlns:p15="http://schemas.microsoft.com/office/powerpoint/2012/main" userId="S-1-5-21-863100851-3008571029-864186343-2146" providerId="AD"/>
      </p:ext>
    </p:extLst>
  </p:cmAuthor>
  <p:cmAuthor id="2" name="Camille VAN THORRE" initials="CVT" lastIdx="1" clrIdx="1">
    <p:extLst>
      <p:ext uri="{19B8F6BF-5375-455C-9EA6-DF929625EA0E}">
        <p15:presenceInfo xmlns:p15="http://schemas.microsoft.com/office/powerpoint/2012/main" userId="S::camille.vanthorre@ordremkdsi.onmicrosoft.com::497f6b1a-8f67-427e-9861-1837083a93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3AC"/>
    <a:srgbClr val="EE8295"/>
    <a:srgbClr val="B7E9E7"/>
    <a:srgbClr val="F6625A"/>
    <a:srgbClr val="0F837C"/>
    <a:srgbClr val="C0C0C0"/>
    <a:srgbClr val="808080"/>
    <a:srgbClr val="FDD9D6"/>
    <a:srgbClr val="F7C1CB"/>
    <a:srgbClr val="DBF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3" autoAdjust="0"/>
  </p:normalViewPr>
  <p:slideViewPr>
    <p:cSldViewPr snapToGrid="0">
      <p:cViewPr varScale="1">
        <p:scale>
          <a:sx n="78" d="100"/>
          <a:sy n="78" d="100"/>
        </p:scale>
        <p:origin x="600" y="84"/>
      </p:cViewPr>
      <p:guideLst/>
    </p:cSldViewPr>
  </p:slideViewPr>
  <p:notesTextViewPr>
    <p:cViewPr>
      <p:scale>
        <a:sx n="3" d="2"/>
        <a:sy n="3" d="2"/>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F73374-21B1-4E85-B432-E27998C49FE1}" type="datetimeFigureOut">
              <a:rPr lang="fr-FR" smtClean="0"/>
              <a:t>01/03/2024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521F81-9B70-4C36-8567-82D5E189650A}" type="slidenum">
              <a:rPr lang="fr-FR" smtClean="0"/>
              <a:t>‹N°›</a:t>
            </a:fld>
            <a:endParaRPr lang="fr-FR"/>
          </a:p>
        </p:txBody>
      </p:sp>
    </p:spTree>
    <p:extLst>
      <p:ext uri="{BB962C8B-B14F-4D97-AF65-F5344CB8AC3E}">
        <p14:creationId xmlns:p14="http://schemas.microsoft.com/office/powerpoint/2010/main" val="630962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D4FBD5-1AD4-42CA-A7A2-C9899CFD14B5}" type="datetimeFigureOut">
              <a:rPr lang="fr-FR" smtClean="0"/>
              <a:t>01/03/2024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35842-51D0-443A-A1A9-1CCBF9CA66E8}" type="slidenum">
              <a:rPr lang="fr-FR" smtClean="0"/>
              <a:t>‹N°›</a:t>
            </a:fld>
            <a:endParaRPr lang="fr-FR"/>
          </a:p>
        </p:txBody>
      </p:sp>
    </p:spTree>
    <p:extLst>
      <p:ext uri="{BB962C8B-B14F-4D97-AF65-F5344CB8AC3E}">
        <p14:creationId xmlns:p14="http://schemas.microsoft.com/office/powerpoint/2010/main" val="179856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1</a:t>
            </a:fld>
            <a:endParaRPr lang="fr-FR"/>
          </a:p>
        </p:txBody>
      </p:sp>
    </p:spTree>
    <p:extLst>
      <p:ext uri="{BB962C8B-B14F-4D97-AF65-F5344CB8AC3E}">
        <p14:creationId xmlns:p14="http://schemas.microsoft.com/office/powerpoint/2010/main" val="4001983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3154982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11</a:t>
            </a:fld>
            <a:endParaRPr lang="fr-FR"/>
          </a:p>
        </p:txBody>
      </p:sp>
    </p:spTree>
    <p:extLst>
      <p:ext uri="{BB962C8B-B14F-4D97-AF65-F5344CB8AC3E}">
        <p14:creationId xmlns:p14="http://schemas.microsoft.com/office/powerpoint/2010/main" val="36365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12</a:t>
            </a:fld>
            <a:endParaRPr lang="fr-FR"/>
          </a:p>
        </p:txBody>
      </p:sp>
    </p:spTree>
    <p:extLst>
      <p:ext uri="{BB962C8B-B14F-4D97-AF65-F5344CB8AC3E}">
        <p14:creationId xmlns:p14="http://schemas.microsoft.com/office/powerpoint/2010/main" val="274245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13</a:t>
            </a:fld>
            <a:endParaRPr lang="fr-FR"/>
          </a:p>
        </p:txBody>
      </p:sp>
    </p:spTree>
    <p:extLst>
      <p:ext uri="{BB962C8B-B14F-4D97-AF65-F5344CB8AC3E}">
        <p14:creationId xmlns:p14="http://schemas.microsoft.com/office/powerpoint/2010/main" val="3082619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14</a:t>
            </a:fld>
            <a:endParaRPr lang="fr-FR"/>
          </a:p>
        </p:txBody>
      </p:sp>
    </p:spTree>
    <p:extLst>
      <p:ext uri="{BB962C8B-B14F-4D97-AF65-F5344CB8AC3E}">
        <p14:creationId xmlns:p14="http://schemas.microsoft.com/office/powerpoint/2010/main" val="47068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2</a:t>
            </a:fld>
            <a:endParaRPr lang="fr-FR"/>
          </a:p>
        </p:txBody>
      </p:sp>
    </p:spTree>
    <p:extLst>
      <p:ext uri="{BB962C8B-B14F-4D97-AF65-F5344CB8AC3E}">
        <p14:creationId xmlns:p14="http://schemas.microsoft.com/office/powerpoint/2010/main" val="3831804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3</a:t>
            </a:fld>
            <a:endParaRPr lang="fr-FR"/>
          </a:p>
        </p:txBody>
      </p:sp>
    </p:spTree>
    <p:extLst>
      <p:ext uri="{BB962C8B-B14F-4D97-AF65-F5344CB8AC3E}">
        <p14:creationId xmlns:p14="http://schemas.microsoft.com/office/powerpoint/2010/main" val="3498335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4</a:t>
            </a:fld>
            <a:endParaRPr lang="fr-FR"/>
          </a:p>
        </p:txBody>
      </p:sp>
    </p:spTree>
    <p:extLst>
      <p:ext uri="{BB962C8B-B14F-4D97-AF65-F5344CB8AC3E}">
        <p14:creationId xmlns:p14="http://schemas.microsoft.com/office/powerpoint/2010/main" val="116204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5</a:t>
            </a:fld>
            <a:endParaRPr lang="fr-FR"/>
          </a:p>
        </p:txBody>
      </p:sp>
    </p:spTree>
    <p:extLst>
      <p:ext uri="{BB962C8B-B14F-4D97-AF65-F5344CB8AC3E}">
        <p14:creationId xmlns:p14="http://schemas.microsoft.com/office/powerpoint/2010/main" val="2303582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6</a:t>
            </a:fld>
            <a:endParaRPr lang="fr-FR"/>
          </a:p>
        </p:txBody>
      </p:sp>
    </p:spTree>
    <p:extLst>
      <p:ext uri="{BB962C8B-B14F-4D97-AF65-F5344CB8AC3E}">
        <p14:creationId xmlns:p14="http://schemas.microsoft.com/office/powerpoint/2010/main" val="45780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7</a:t>
            </a:fld>
            <a:endParaRPr lang="fr-FR"/>
          </a:p>
        </p:txBody>
      </p:sp>
    </p:spTree>
    <p:extLst>
      <p:ext uri="{BB962C8B-B14F-4D97-AF65-F5344CB8AC3E}">
        <p14:creationId xmlns:p14="http://schemas.microsoft.com/office/powerpoint/2010/main" val="274940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8</a:t>
            </a:fld>
            <a:endParaRPr lang="fr-FR"/>
          </a:p>
        </p:txBody>
      </p:sp>
    </p:spTree>
    <p:extLst>
      <p:ext uri="{BB962C8B-B14F-4D97-AF65-F5344CB8AC3E}">
        <p14:creationId xmlns:p14="http://schemas.microsoft.com/office/powerpoint/2010/main" val="219239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4035842-51D0-443A-A1A9-1CCBF9CA66E8}" type="slidenum">
              <a:rPr lang="fr-FR" smtClean="0"/>
              <a:t>9</a:t>
            </a:fld>
            <a:endParaRPr lang="fr-FR"/>
          </a:p>
        </p:txBody>
      </p:sp>
    </p:spTree>
    <p:extLst>
      <p:ext uri="{BB962C8B-B14F-4D97-AF65-F5344CB8AC3E}">
        <p14:creationId xmlns:p14="http://schemas.microsoft.com/office/powerpoint/2010/main" val="18187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2BB47D0-1869-45F3-8D47-152CEB66D18C}" type="datetime1">
              <a:rPr lang="fr-FR" smtClean="0"/>
              <a:t>01/03/2024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375789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F9D455D-6813-4780-961C-4B436FC5384B}" type="datetime1">
              <a:rPr lang="fr-FR" smtClean="0"/>
              <a:t>01/03/2024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148071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666DB3-667E-40FB-9F2A-F302BF29D755}" type="datetime1">
              <a:rPr lang="fr-FR" smtClean="0"/>
              <a:t>01/03/2024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2440980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9" name="Espace réservé de la date 3">
            <a:extLst>
              <a:ext uri="{FF2B5EF4-FFF2-40B4-BE49-F238E27FC236}">
                <a16:creationId xmlns=""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solidFill>
                <a:srgbClr val="000000"/>
              </a:solidFill>
            </a:endParaRPr>
          </a:p>
        </p:txBody>
      </p:sp>
      <p:sp>
        <p:nvSpPr>
          <p:cNvPr id="16" name="Espace réservé du texte 7">
            <a:extLst>
              <a:ext uri="{FF2B5EF4-FFF2-40B4-BE49-F238E27FC236}">
                <a16:creationId xmlns=""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8B219A12-DAFE-504E-9ED9-CFD78BD6A790}"/>
              </a:ext>
            </a:extLst>
          </p:cNvPr>
          <p:cNvSpPr>
            <a:spLocks noGrp="1"/>
          </p:cNvSpPr>
          <p:nvPr>
            <p:ph type="title" hasCustomPrompt="1"/>
          </p:nvPr>
        </p:nvSpPr>
        <p:spPr>
          <a:xfrm>
            <a:off x="431801" y="910402"/>
            <a:ext cx="11233151" cy="719988"/>
          </a:xfrm>
          <a:prstGeom prst="rect">
            <a:avLst/>
          </a:prstGeom>
        </p:spPr>
        <p:txBody>
          <a:bodyPr/>
          <a:lstStyle/>
          <a:p>
            <a:r>
              <a:rPr lang="fr-FR" dirty="0"/>
              <a:t>Titre</a:t>
            </a:r>
          </a:p>
        </p:txBody>
      </p:sp>
      <p:sp>
        <p:nvSpPr>
          <p:cNvPr id="8" name="Espace réservé du texte 11">
            <a:extLst>
              <a:ext uri="{FF2B5EF4-FFF2-40B4-BE49-F238E27FC236}">
                <a16:creationId xmlns=""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18701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solidFill>
                <a:srgbClr val="000000"/>
              </a:solidFill>
            </a:endParaRPr>
          </a:p>
        </p:txBody>
      </p:sp>
      <p:sp>
        <p:nvSpPr>
          <p:cNvPr id="25" name="Titre 18">
            <a:extLst>
              <a:ext uri="{FF2B5EF4-FFF2-40B4-BE49-F238E27FC236}">
                <a16:creationId xmlns="" xmlns:a16="http://schemas.microsoft.com/office/drawing/2014/main" id="{8909A550-9D66-7141-BF64-73CAD209688B}"/>
              </a:ext>
            </a:extLst>
          </p:cNvPr>
          <p:cNvSpPr>
            <a:spLocks noGrp="1"/>
          </p:cNvSpPr>
          <p:nvPr>
            <p:ph type="title" hasCustomPrompt="1"/>
          </p:nvPr>
        </p:nvSpPr>
        <p:spPr>
          <a:xfrm>
            <a:off x="431801" y="910402"/>
            <a:ext cx="11233151" cy="719988"/>
          </a:xfrm>
          <a:prstGeom prst="rect">
            <a:avLst/>
          </a:prstGeom>
        </p:spPr>
        <p:txBody>
          <a:bodyPr/>
          <a:lstStyle/>
          <a:p>
            <a:r>
              <a:rPr lang="fr-FR" dirty="0"/>
              <a:t>Sommaire</a:t>
            </a:r>
          </a:p>
        </p:txBody>
      </p:sp>
      <p:sp>
        <p:nvSpPr>
          <p:cNvPr id="26" name="Espace réservé du pied de page 4">
            <a:extLst>
              <a:ext uri="{FF2B5EF4-FFF2-40B4-BE49-F238E27FC236}">
                <a16:creationId xmlns=""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3668207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23" name="Espace réservé de la date 3">
            <a:extLst>
              <a:ext uri="{FF2B5EF4-FFF2-40B4-BE49-F238E27FC236}">
                <a16:creationId xmlns=""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solidFill>
                <a:srgbClr val="000000"/>
              </a:solidFill>
            </a:endParaRPr>
          </a:p>
        </p:txBody>
      </p:sp>
      <p:sp>
        <p:nvSpPr>
          <p:cNvPr id="26" name="Espace réservé du pied de page 4">
            <a:extLst>
              <a:ext uri="{FF2B5EF4-FFF2-40B4-BE49-F238E27FC236}">
                <a16:creationId xmlns=""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solidFill>
                  <a:srgbClr val="000000"/>
                </a:solidFill>
              </a:rPr>
              <a:t>Intitulé de la direction/service</a:t>
            </a:r>
          </a:p>
        </p:txBody>
      </p:sp>
      <p:sp>
        <p:nvSpPr>
          <p:cNvPr id="11" name="Espace réservé du texte 7">
            <a:extLst>
              <a:ext uri="{FF2B5EF4-FFF2-40B4-BE49-F238E27FC236}">
                <a16:creationId xmlns=""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 xmlns:a16="http://schemas.microsoft.com/office/drawing/2014/main" id="{5919F96B-C5FF-5146-9075-19E07CEBB750}"/>
              </a:ext>
            </a:extLst>
          </p:cNvPr>
          <p:cNvSpPr>
            <a:spLocks noGrp="1"/>
          </p:cNvSpPr>
          <p:nvPr>
            <p:ph type="title" hasCustomPrompt="1"/>
          </p:nvPr>
        </p:nvSpPr>
        <p:spPr>
          <a:xfrm>
            <a:off x="431801" y="910402"/>
            <a:ext cx="11233151" cy="719988"/>
          </a:xfrm>
          <a:prstGeom prst="rect">
            <a:avLst/>
          </a:prstGeom>
        </p:spPr>
        <p:txBody>
          <a:bodyPr/>
          <a:lstStyle/>
          <a:p>
            <a:r>
              <a:rPr lang="fr-FR" dirty="0"/>
              <a:t>Titre</a:t>
            </a:r>
          </a:p>
        </p:txBody>
      </p:sp>
      <p:sp>
        <p:nvSpPr>
          <p:cNvPr id="13" name="Espace réservé du texte 11">
            <a:extLst>
              <a:ext uri="{FF2B5EF4-FFF2-40B4-BE49-F238E27FC236}">
                <a16:creationId xmlns=""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1584453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solidFill>
                <a:srgbClr val="000000"/>
              </a:solidFill>
            </a:endParaRPr>
          </a:p>
        </p:txBody>
      </p:sp>
      <p:sp>
        <p:nvSpPr>
          <p:cNvPr id="18" name="Espace réservé du texte 7">
            <a:extLst>
              <a:ext uri="{FF2B5EF4-FFF2-40B4-BE49-F238E27FC236}">
                <a16:creationId xmlns=""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0271A58A-1CC5-D145-89AA-12537E5CE304}"/>
              </a:ext>
            </a:extLst>
          </p:cNvPr>
          <p:cNvSpPr>
            <a:spLocks noGrp="1"/>
          </p:cNvSpPr>
          <p:nvPr>
            <p:ph type="title" hasCustomPrompt="1"/>
          </p:nvPr>
        </p:nvSpPr>
        <p:spPr>
          <a:xfrm>
            <a:off x="431801" y="910402"/>
            <a:ext cx="11233151" cy="719988"/>
          </a:xfrm>
          <a:prstGeom prst="rect">
            <a:avLst/>
          </a:prstGeom>
        </p:spPr>
        <p:txBody>
          <a:bodyPr/>
          <a:lstStyle/>
          <a:p>
            <a:r>
              <a:rPr lang="fr-FR" dirty="0"/>
              <a:t>Titre</a:t>
            </a:r>
          </a:p>
        </p:txBody>
      </p:sp>
      <p:sp>
        <p:nvSpPr>
          <p:cNvPr id="20" name="Espace réservé du pied de page 4">
            <a:extLst>
              <a:ext uri="{FF2B5EF4-FFF2-40B4-BE49-F238E27FC236}">
                <a16:creationId xmlns="" xmlns:a16="http://schemas.microsoft.com/office/drawing/2014/main" id="{D46074BB-6BF7-8249-9377-D0271B2AECBB}"/>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solidFill>
                  <a:srgbClr val="000000"/>
                </a:solidFill>
              </a:rPr>
              <a:t>Intitulé de la direction/service</a:t>
            </a:r>
          </a:p>
        </p:txBody>
      </p:sp>
      <p:sp>
        <p:nvSpPr>
          <p:cNvPr id="8" name="Espace réservé pour une image  7">
            <a:extLst>
              <a:ext uri="{FF2B5EF4-FFF2-40B4-BE49-F238E27FC236}">
                <a16:creationId xmlns=""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a:t>Cliquez sur l'icône pour ajouter une image</a:t>
            </a:r>
          </a:p>
        </p:txBody>
      </p:sp>
    </p:spTree>
    <p:extLst>
      <p:ext uri="{BB962C8B-B14F-4D97-AF65-F5344CB8AC3E}">
        <p14:creationId xmlns:p14="http://schemas.microsoft.com/office/powerpoint/2010/main" val="848309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solidFill>
                  <a:srgbClr val="000000"/>
                </a:solidFill>
              </a:rPr>
              <a:pPr/>
              <a:t>‹N°›</a:t>
            </a:fld>
            <a:endParaRPr lang="fr-FR" dirty="0">
              <a:solidFill>
                <a:srgbClr val="000000"/>
              </a:solidFill>
            </a:endParaRPr>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solidFill>
                <a:srgbClr val="000000"/>
              </a:solidFill>
            </a:endParaRPr>
          </a:p>
        </p:txBody>
      </p:sp>
      <p:sp>
        <p:nvSpPr>
          <p:cNvPr id="18" name="Espace réservé du texte 7">
            <a:extLst>
              <a:ext uri="{FF2B5EF4-FFF2-40B4-BE49-F238E27FC236}">
                <a16:creationId xmlns=""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 xmlns:a16="http://schemas.microsoft.com/office/drawing/2014/main" id="{0271A58A-1CC5-D145-89AA-12537E5CE304}"/>
              </a:ext>
            </a:extLst>
          </p:cNvPr>
          <p:cNvSpPr>
            <a:spLocks noGrp="1"/>
          </p:cNvSpPr>
          <p:nvPr>
            <p:ph type="title" hasCustomPrompt="1"/>
          </p:nvPr>
        </p:nvSpPr>
        <p:spPr>
          <a:xfrm>
            <a:off x="431801" y="910402"/>
            <a:ext cx="11233151" cy="719988"/>
          </a:xfrm>
          <a:prstGeom prst="rect">
            <a:avLst/>
          </a:prstGeom>
        </p:spPr>
        <p:txBody>
          <a:bodyPr/>
          <a:lstStyle/>
          <a:p>
            <a:r>
              <a:rPr lang="fr-FR" dirty="0"/>
              <a:t>Titre</a:t>
            </a:r>
          </a:p>
        </p:txBody>
      </p:sp>
      <p:sp>
        <p:nvSpPr>
          <p:cNvPr id="3" name="Espace réservé du graphique 2">
            <a:extLst>
              <a:ext uri="{FF2B5EF4-FFF2-40B4-BE49-F238E27FC236}">
                <a16:creationId xmlns=""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a:t>Cliquez sur l'icône pour ajouter un graphique</a:t>
            </a:r>
          </a:p>
        </p:txBody>
      </p:sp>
    </p:spTree>
    <p:extLst>
      <p:ext uri="{BB962C8B-B14F-4D97-AF65-F5344CB8AC3E}">
        <p14:creationId xmlns:p14="http://schemas.microsoft.com/office/powerpoint/2010/main" val="2178979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4333" b="1" cap="all" baseline="0"/>
            </a:lvl1pPr>
            <a:lvl2pPr marL="122764" indent="0">
              <a:spcBef>
                <a:spcPts val="667"/>
              </a:spcBef>
              <a:spcAft>
                <a:spcPts val="0"/>
              </a:spcAft>
              <a:buNone/>
              <a:tabLst/>
              <a:defRPr sz="2467"/>
            </a:lvl2pPr>
          </a:lstStyle>
          <a:p>
            <a:pPr lvl="0"/>
            <a:r>
              <a:rPr lang="fr-FR" dirty="0"/>
              <a:t>Titre</a:t>
            </a:r>
          </a:p>
          <a:p>
            <a:pPr lvl="1"/>
            <a:r>
              <a:rPr lang="fr-FR" dirty="0"/>
              <a:t>Sous-titre</a:t>
            </a:r>
          </a:p>
        </p:txBody>
      </p:sp>
      <p:cxnSp>
        <p:nvCxnSpPr>
          <p:cNvPr id="12" name="Connecteur droit 11"/>
          <p:cNvCxnSpPr>
            <a:cxnSpLocks/>
          </p:cNvCxnSpPr>
          <p:nvPr/>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endParaRPr lang="fr-FR" cap="all" dirty="0">
              <a:solidFill>
                <a:srgbClr val="000000"/>
              </a:solidFill>
            </a:endParaRPr>
          </a:p>
        </p:txBody>
      </p:sp>
      <p:sp>
        <p:nvSpPr>
          <p:cNvPr id="14" name="Espace réservé du numéro de diapositive 5">
            <a:extLst>
              <a:ext uri="{FF2B5EF4-FFF2-40B4-BE49-F238E27FC236}">
                <a16:creationId xmlns=""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16" name="Espace réservé du pied de page 4">
            <a:extLst>
              <a:ext uri="{FF2B5EF4-FFF2-40B4-BE49-F238E27FC236}">
                <a16:creationId xmlns="" xmlns:a16="http://schemas.microsoft.com/office/drawing/2014/main" id="{4D728EC0-9FC5-AB4E-B907-86A468EF1E2A}"/>
              </a:ext>
            </a:extLst>
          </p:cNvPr>
          <p:cNvSpPr>
            <a:spLocks noGrp="1"/>
          </p:cNvSpPr>
          <p:nvPr>
            <p:ph type="ftr" sz="quarter" idx="3"/>
          </p:nvPr>
        </p:nvSpPr>
        <p:spPr bwMode="gray">
          <a:xfrm>
            <a:off x="5423926" y="260648"/>
            <a:ext cx="6241025"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1883895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984000"/>
            <a:ext cx="12192000" cy="5925277"/>
          </a:xfrm>
          <a:solidFill>
            <a:schemeClr val="tx2"/>
          </a:solidFill>
        </p:spPr>
        <p:txBody>
          <a:bodyPr tIns="1080000" anchor="ctr" anchorCtr="0"/>
          <a:lstStyle>
            <a:lvl1pPr algn="ctr">
              <a:defRPr cap="all" baseline="0">
                <a:solidFill>
                  <a:schemeClr val="bg1"/>
                </a:solidFill>
              </a:defRPr>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7" name="Espace réservé de la date 3">
            <a:extLst>
              <a:ext uri="{FF2B5EF4-FFF2-40B4-BE49-F238E27FC236}">
                <a16:creationId xmlns=""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endParaRPr lang="fr-FR" cap="all" dirty="0">
              <a:solidFill>
                <a:srgbClr val="FFFFFF"/>
              </a:solidFill>
            </a:endParaRPr>
          </a:p>
        </p:txBody>
      </p:sp>
      <p:sp>
        <p:nvSpPr>
          <p:cNvPr id="2" name="Titre 1"/>
          <p:cNvSpPr>
            <a:spLocks noGrp="1"/>
          </p:cNvSpPr>
          <p:nvPr>
            <p:ph type="title" hasCustomPrompt="1"/>
          </p:nvPr>
        </p:nvSpPr>
        <p:spPr bwMode="gray">
          <a:xfrm>
            <a:off x="479999" y="984000"/>
            <a:ext cx="11232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bg1"/>
            </a:solidFill>
          </a:ln>
        </p:spPr>
        <p:txBody>
          <a:bodyPr lIns="0" bIns="360000" anchor="ctr" anchorCtr="0"/>
          <a:lstStyle>
            <a:lvl1pPr marL="527987" indent="-527987">
              <a:buFont typeface="+mj-lt"/>
              <a:buAutoNum type="arabicPeriod"/>
              <a:defRPr sz="4333">
                <a:solidFill>
                  <a:schemeClr val="bg1"/>
                </a:solidFill>
              </a:defRPr>
            </a:lvl1pPr>
          </a:lstStyle>
          <a:p>
            <a:r>
              <a:rPr lang="fr-FR" dirty="0"/>
              <a:t>Titre</a:t>
            </a:r>
          </a:p>
        </p:txBody>
      </p:sp>
      <p:sp>
        <p:nvSpPr>
          <p:cNvPr id="10" name="Espace réservé du numéro de diapositive 5">
            <a:extLst>
              <a:ext uri="{FF2B5EF4-FFF2-40B4-BE49-F238E27FC236}">
                <a16:creationId xmlns=""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solidFill>
                  <a:srgbClr val="FFFFFF"/>
                </a:solidFill>
              </a:rPr>
              <a:pPr/>
              <a:t>‹N°›</a:t>
            </a:fld>
            <a:endParaRPr lang="fr-FR" dirty="0">
              <a:solidFill>
                <a:srgbClr val="FFFFFF"/>
              </a:solidFill>
            </a:endParaRPr>
          </a:p>
        </p:txBody>
      </p:sp>
      <p:sp>
        <p:nvSpPr>
          <p:cNvPr id="11" name="Espace réservé du pied de page 4">
            <a:extLst>
              <a:ext uri="{FF2B5EF4-FFF2-40B4-BE49-F238E27FC236}">
                <a16:creationId xmlns="" xmlns:a16="http://schemas.microsoft.com/office/drawing/2014/main" id="{DCBACC69-485F-9F49-A64D-9385F9776EB4}"/>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solidFill>
                  <a:srgbClr val="000000"/>
                </a:solidFill>
              </a:rPr>
              <a:t>Intitulé de la direction/service</a:t>
            </a:r>
          </a:p>
        </p:txBody>
      </p:sp>
    </p:spTree>
    <p:extLst>
      <p:ext uri="{BB962C8B-B14F-4D97-AF65-F5344CB8AC3E}">
        <p14:creationId xmlns:p14="http://schemas.microsoft.com/office/powerpoint/2010/main" val="1174433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fld id="{4EA19884-7A29-DC4E-9311-A62E54788E52}" type="datetime1">
              <a:rPr lang="fr-FR" smtClean="0">
                <a:solidFill>
                  <a:srgbClr val="000000">
                    <a:alpha val="0"/>
                  </a:srgbClr>
                </a:solidFill>
              </a:rPr>
              <a:pPr/>
              <a:t>01/03/2024</a:t>
            </a:fld>
            <a:endParaRPr lang="fr-FR" dirty="0">
              <a:solidFill>
                <a:srgbClr val="000000">
                  <a:alpha val="0"/>
                </a:srgbClr>
              </a:solidFill>
            </a:endParaRP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33">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33">
                <a:solidFill>
                  <a:schemeClr val="tx1">
                    <a:alpha val="0"/>
                  </a:schemeClr>
                </a:solidFill>
              </a:defRPr>
            </a:lvl1pPr>
          </a:lstStyle>
          <a:p>
            <a:r>
              <a:rPr lang="fr-FR" dirty="0"/>
              <a:t>Titre</a:t>
            </a:r>
          </a:p>
        </p:txBody>
      </p:sp>
      <p:pic>
        <p:nvPicPr>
          <p:cNvPr id="10" name="Image 9">
            <a:extLst>
              <a:ext uri="{FF2B5EF4-FFF2-40B4-BE49-F238E27FC236}">
                <a16:creationId xmlns=""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142640" y="569338"/>
            <a:ext cx="1344149" cy="771977"/>
          </a:xfrm>
          <a:prstGeom prst="rect">
            <a:avLst/>
          </a:prstGeom>
        </p:spPr>
      </p:pic>
      <p:pic>
        <p:nvPicPr>
          <p:cNvPr id="2" name="Imag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98013"/>
            <a:ext cx="4142640" cy="1027925"/>
          </a:xfrm>
          <a:prstGeom prst="rect">
            <a:avLst/>
          </a:prstGeom>
        </p:spPr>
      </p:pic>
      <p:pic>
        <p:nvPicPr>
          <p:cNvPr id="3" name="Image 2"/>
          <p:cNvPicPr>
            <a:picLocks noChangeAspect="1"/>
          </p:cNvPicPr>
          <p:nvPr userDrawn="1"/>
        </p:nvPicPr>
        <p:blipFill>
          <a:blip r:embed="rId4"/>
          <a:stretch>
            <a:fillRect/>
          </a:stretch>
        </p:blipFill>
        <p:spPr>
          <a:xfrm>
            <a:off x="0" y="0"/>
            <a:ext cx="10326541" cy="546176"/>
          </a:xfrm>
          <a:prstGeom prst="rect">
            <a:avLst/>
          </a:prstGeom>
        </p:spPr>
      </p:pic>
      <p:pic>
        <p:nvPicPr>
          <p:cNvPr id="8" name="Image 7"/>
          <p:cNvPicPr>
            <a:picLocks noChangeAspect="1"/>
          </p:cNvPicPr>
          <p:nvPr userDrawn="1"/>
        </p:nvPicPr>
        <p:blipFill>
          <a:blip r:embed="rId5"/>
          <a:stretch>
            <a:fillRect/>
          </a:stretch>
        </p:blipFill>
        <p:spPr>
          <a:xfrm>
            <a:off x="5711957" y="546177"/>
            <a:ext cx="4422016" cy="996809"/>
          </a:xfrm>
          <a:prstGeom prst="rect">
            <a:avLst/>
          </a:prstGeom>
        </p:spPr>
      </p:pic>
    </p:spTree>
    <p:extLst>
      <p:ext uri="{BB962C8B-B14F-4D97-AF65-F5344CB8AC3E}">
        <p14:creationId xmlns:p14="http://schemas.microsoft.com/office/powerpoint/2010/main" val="104986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2B1DEE1-6230-42D4-91C1-BA702A730A5B}" type="datetime1">
              <a:rPr lang="fr-FR" smtClean="0"/>
              <a:t>01/03/2024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3830579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ase Slide + Photos">
    <p:spTree>
      <p:nvGrpSpPr>
        <p:cNvPr id="1" name=""/>
        <p:cNvGrpSpPr/>
        <p:nvPr/>
      </p:nvGrpSpPr>
      <p:grpSpPr>
        <a:xfrm>
          <a:off x="0" y="0"/>
          <a:ext cx="0" cy="0"/>
          <a:chOff x="0" y="0"/>
          <a:chExt cx="0" cy="0"/>
        </a:xfrm>
      </p:grpSpPr>
      <p:sp>
        <p:nvSpPr>
          <p:cNvPr id="31"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‹N°›</a:t>
            </a:fld>
            <a:endParaRPr>
              <a:solidFill>
                <a:srgbClr val="000000"/>
              </a:solidFill>
            </a:endParaRPr>
          </a:p>
        </p:txBody>
      </p:sp>
      <p:sp>
        <p:nvSpPr>
          <p:cNvPr id="3" name="Picture Placeholder 2">
            <a:extLst>
              <a:ext uri="{FF2B5EF4-FFF2-40B4-BE49-F238E27FC236}">
                <a16:creationId xmlns="" xmlns:a16="http://schemas.microsoft.com/office/drawing/2014/main" id="{AF47CEF3-400B-224C-921E-C6B6D7071602}"/>
              </a:ext>
            </a:extLst>
          </p:cNvPr>
          <p:cNvSpPr>
            <a:spLocks noGrp="1"/>
          </p:cNvSpPr>
          <p:nvPr>
            <p:ph type="pic" sz="quarter" idx="10" hasCustomPrompt="1"/>
          </p:nvPr>
        </p:nvSpPr>
        <p:spPr>
          <a:xfrm>
            <a:off x="1917873" y="2196654"/>
            <a:ext cx="1133475" cy="1132681"/>
          </a:xfrm>
          <a:solidFill>
            <a:schemeClr val="bg2"/>
          </a:solidFill>
        </p:spPr>
        <p:txBody>
          <a:bodyPr/>
          <a:lstStyle>
            <a:lvl1pPr marL="0" indent="0" algn="ctr">
              <a:buNone/>
              <a:defRPr sz="1000">
                <a:solidFill>
                  <a:schemeClr val="tx2"/>
                </a:solidFill>
              </a:defRPr>
            </a:lvl1pPr>
          </a:lstStyle>
          <a:p>
            <a:r>
              <a:rPr lang="fi-FI" err="1"/>
              <a:t>img</a:t>
            </a:r>
            <a:endParaRPr lang="fi-FI"/>
          </a:p>
        </p:txBody>
      </p:sp>
      <p:sp>
        <p:nvSpPr>
          <p:cNvPr id="32" name="Picture Placeholder 2">
            <a:extLst>
              <a:ext uri="{FF2B5EF4-FFF2-40B4-BE49-F238E27FC236}">
                <a16:creationId xmlns="" xmlns:a16="http://schemas.microsoft.com/office/drawing/2014/main" id="{555A1C3A-3D2F-B04F-916E-F402C790465C}"/>
              </a:ext>
            </a:extLst>
          </p:cNvPr>
          <p:cNvSpPr>
            <a:spLocks noGrp="1"/>
          </p:cNvSpPr>
          <p:nvPr>
            <p:ph type="pic" sz="quarter" idx="11" hasCustomPrompt="1"/>
          </p:nvPr>
        </p:nvSpPr>
        <p:spPr>
          <a:xfrm>
            <a:off x="3528013" y="2196654"/>
            <a:ext cx="1133475" cy="1132681"/>
          </a:xfrm>
          <a:solidFill>
            <a:schemeClr val="bg2"/>
          </a:solidFill>
        </p:spPr>
        <p:txBody>
          <a:bodyPr/>
          <a:lstStyle>
            <a:lvl1pPr marL="0" indent="0" algn="ctr">
              <a:buNone/>
              <a:defRPr sz="1000">
                <a:solidFill>
                  <a:schemeClr val="tx2"/>
                </a:solidFill>
              </a:defRPr>
            </a:lvl1pPr>
          </a:lstStyle>
          <a:p>
            <a:r>
              <a:rPr lang="fi-FI" err="1"/>
              <a:t>img</a:t>
            </a:r>
            <a:endParaRPr lang="fi-FI"/>
          </a:p>
        </p:txBody>
      </p:sp>
      <p:sp>
        <p:nvSpPr>
          <p:cNvPr id="33" name="Picture Placeholder 2">
            <a:extLst>
              <a:ext uri="{FF2B5EF4-FFF2-40B4-BE49-F238E27FC236}">
                <a16:creationId xmlns="" xmlns:a16="http://schemas.microsoft.com/office/drawing/2014/main" id="{B462A4D5-C067-F840-983F-1183B8750578}"/>
              </a:ext>
            </a:extLst>
          </p:cNvPr>
          <p:cNvSpPr>
            <a:spLocks noGrp="1"/>
          </p:cNvSpPr>
          <p:nvPr>
            <p:ph type="pic" sz="quarter" idx="12" hasCustomPrompt="1"/>
          </p:nvPr>
        </p:nvSpPr>
        <p:spPr>
          <a:xfrm>
            <a:off x="5138152" y="2196654"/>
            <a:ext cx="1133475" cy="1132681"/>
          </a:xfrm>
          <a:solidFill>
            <a:schemeClr val="bg2"/>
          </a:solidFill>
        </p:spPr>
        <p:txBody>
          <a:bodyPr/>
          <a:lstStyle>
            <a:lvl1pPr marL="0" indent="0" algn="ctr">
              <a:buNone/>
              <a:defRPr sz="1000">
                <a:solidFill>
                  <a:schemeClr val="tx2"/>
                </a:solidFill>
              </a:defRPr>
            </a:lvl1pPr>
          </a:lstStyle>
          <a:p>
            <a:r>
              <a:rPr lang="fi-FI" err="1"/>
              <a:t>img</a:t>
            </a:r>
            <a:endParaRPr lang="fi-FI"/>
          </a:p>
        </p:txBody>
      </p:sp>
      <p:sp>
        <p:nvSpPr>
          <p:cNvPr id="34" name="Picture Placeholder 2">
            <a:extLst>
              <a:ext uri="{FF2B5EF4-FFF2-40B4-BE49-F238E27FC236}">
                <a16:creationId xmlns="" xmlns:a16="http://schemas.microsoft.com/office/drawing/2014/main" id="{9C06D6D1-1081-8C4F-83E4-3B422842DFA5}"/>
              </a:ext>
            </a:extLst>
          </p:cNvPr>
          <p:cNvSpPr>
            <a:spLocks noGrp="1"/>
          </p:cNvSpPr>
          <p:nvPr>
            <p:ph type="pic" sz="quarter" idx="13" hasCustomPrompt="1"/>
          </p:nvPr>
        </p:nvSpPr>
        <p:spPr>
          <a:xfrm>
            <a:off x="6748292" y="2196654"/>
            <a:ext cx="1133475" cy="1132681"/>
          </a:xfrm>
          <a:solidFill>
            <a:schemeClr val="bg2"/>
          </a:solidFill>
        </p:spPr>
        <p:txBody>
          <a:bodyPr/>
          <a:lstStyle>
            <a:lvl1pPr marL="0" indent="0" algn="ctr">
              <a:buNone/>
              <a:defRPr sz="1000">
                <a:solidFill>
                  <a:schemeClr val="tx2"/>
                </a:solidFill>
              </a:defRPr>
            </a:lvl1pPr>
          </a:lstStyle>
          <a:p>
            <a:r>
              <a:rPr lang="fi-FI" err="1"/>
              <a:t>img</a:t>
            </a:r>
            <a:endParaRPr lang="fi-FI"/>
          </a:p>
        </p:txBody>
      </p:sp>
      <p:sp>
        <p:nvSpPr>
          <p:cNvPr id="35" name="Picture Placeholder 2">
            <a:extLst>
              <a:ext uri="{FF2B5EF4-FFF2-40B4-BE49-F238E27FC236}">
                <a16:creationId xmlns="" xmlns:a16="http://schemas.microsoft.com/office/drawing/2014/main" id="{7880580B-BE45-384C-A0C2-D54A9318073F}"/>
              </a:ext>
            </a:extLst>
          </p:cNvPr>
          <p:cNvSpPr>
            <a:spLocks noGrp="1"/>
          </p:cNvSpPr>
          <p:nvPr>
            <p:ph type="pic" sz="quarter" idx="14" hasCustomPrompt="1"/>
          </p:nvPr>
        </p:nvSpPr>
        <p:spPr>
          <a:xfrm>
            <a:off x="8358429" y="2196654"/>
            <a:ext cx="1133475" cy="1132681"/>
          </a:xfrm>
          <a:solidFill>
            <a:schemeClr val="bg2"/>
          </a:solidFill>
        </p:spPr>
        <p:txBody>
          <a:bodyPr/>
          <a:lstStyle>
            <a:lvl1pPr marL="0" indent="0" algn="ctr">
              <a:buNone/>
              <a:defRPr sz="1000">
                <a:solidFill>
                  <a:schemeClr val="tx2"/>
                </a:solidFill>
              </a:defRPr>
            </a:lvl1pPr>
          </a:lstStyle>
          <a:p>
            <a:r>
              <a:rPr lang="fi-FI" err="1"/>
              <a:t>img</a:t>
            </a:r>
            <a:endParaRPr lang="fi-FI"/>
          </a:p>
        </p:txBody>
      </p:sp>
      <p:sp>
        <p:nvSpPr>
          <p:cNvPr id="36" name="Picture Placeholder 2">
            <a:extLst>
              <a:ext uri="{FF2B5EF4-FFF2-40B4-BE49-F238E27FC236}">
                <a16:creationId xmlns="" xmlns:a16="http://schemas.microsoft.com/office/drawing/2014/main" id="{52FCA828-4D7D-CA46-972B-CF905F4308E7}"/>
              </a:ext>
            </a:extLst>
          </p:cNvPr>
          <p:cNvSpPr>
            <a:spLocks noGrp="1"/>
          </p:cNvSpPr>
          <p:nvPr>
            <p:ph type="pic" sz="quarter" idx="15" hasCustomPrompt="1"/>
          </p:nvPr>
        </p:nvSpPr>
        <p:spPr>
          <a:xfrm>
            <a:off x="1917873" y="3802237"/>
            <a:ext cx="1133475" cy="1132681"/>
          </a:xfrm>
          <a:solidFill>
            <a:schemeClr val="bg2"/>
          </a:solidFill>
        </p:spPr>
        <p:txBody>
          <a:bodyPr/>
          <a:lstStyle>
            <a:lvl1pPr marL="0" indent="0" algn="ctr">
              <a:buNone/>
              <a:defRPr sz="1000">
                <a:solidFill>
                  <a:schemeClr val="tx2"/>
                </a:solidFill>
              </a:defRPr>
            </a:lvl1pPr>
          </a:lstStyle>
          <a:p>
            <a:r>
              <a:rPr lang="fi-FI" err="1"/>
              <a:t>img</a:t>
            </a:r>
            <a:endParaRPr lang="fi-FI"/>
          </a:p>
        </p:txBody>
      </p:sp>
      <p:sp>
        <p:nvSpPr>
          <p:cNvPr id="37" name="Picture Placeholder 2">
            <a:extLst>
              <a:ext uri="{FF2B5EF4-FFF2-40B4-BE49-F238E27FC236}">
                <a16:creationId xmlns="" xmlns:a16="http://schemas.microsoft.com/office/drawing/2014/main" id="{DC5A9F7E-E7CE-2B43-B077-7451B46696DE}"/>
              </a:ext>
            </a:extLst>
          </p:cNvPr>
          <p:cNvSpPr>
            <a:spLocks noGrp="1"/>
          </p:cNvSpPr>
          <p:nvPr>
            <p:ph type="pic" sz="quarter" idx="16" hasCustomPrompt="1"/>
          </p:nvPr>
        </p:nvSpPr>
        <p:spPr>
          <a:xfrm>
            <a:off x="3528013" y="3802237"/>
            <a:ext cx="1133475" cy="1132681"/>
          </a:xfrm>
          <a:solidFill>
            <a:schemeClr val="bg2"/>
          </a:solidFill>
        </p:spPr>
        <p:txBody>
          <a:bodyPr/>
          <a:lstStyle>
            <a:lvl1pPr marL="0" indent="0" algn="ctr">
              <a:buNone/>
              <a:defRPr sz="1000">
                <a:solidFill>
                  <a:schemeClr val="tx2"/>
                </a:solidFill>
              </a:defRPr>
            </a:lvl1pPr>
          </a:lstStyle>
          <a:p>
            <a:r>
              <a:rPr lang="fi-FI" err="1"/>
              <a:t>img</a:t>
            </a:r>
            <a:endParaRPr lang="fi-FI"/>
          </a:p>
        </p:txBody>
      </p:sp>
      <p:sp>
        <p:nvSpPr>
          <p:cNvPr id="38" name="Picture Placeholder 2">
            <a:extLst>
              <a:ext uri="{FF2B5EF4-FFF2-40B4-BE49-F238E27FC236}">
                <a16:creationId xmlns="" xmlns:a16="http://schemas.microsoft.com/office/drawing/2014/main" id="{91A8ACDA-E1C6-F54C-800F-781FC9373235}"/>
              </a:ext>
            </a:extLst>
          </p:cNvPr>
          <p:cNvSpPr>
            <a:spLocks noGrp="1"/>
          </p:cNvSpPr>
          <p:nvPr>
            <p:ph type="pic" sz="quarter" idx="17" hasCustomPrompt="1"/>
          </p:nvPr>
        </p:nvSpPr>
        <p:spPr>
          <a:xfrm>
            <a:off x="5138152" y="3802237"/>
            <a:ext cx="1133475" cy="1132681"/>
          </a:xfrm>
          <a:solidFill>
            <a:schemeClr val="bg2"/>
          </a:solidFill>
        </p:spPr>
        <p:txBody>
          <a:bodyPr/>
          <a:lstStyle>
            <a:lvl1pPr marL="0" indent="0" algn="ctr">
              <a:buNone/>
              <a:defRPr sz="1000">
                <a:solidFill>
                  <a:schemeClr val="tx2"/>
                </a:solidFill>
              </a:defRPr>
            </a:lvl1pPr>
          </a:lstStyle>
          <a:p>
            <a:r>
              <a:rPr lang="fi-FI" err="1"/>
              <a:t>img</a:t>
            </a:r>
            <a:endParaRPr lang="fi-FI"/>
          </a:p>
        </p:txBody>
      </p:sp>
      <p:sp>
        <p:nvSpPr>
          <p:cNvPr id="39" name="Picture Placeholder 2">
            <a:extLst>
              <a:ext uri="{FF2B5EF4-FFF2-40B4-BE49-F238E27FC236}">
                <a16:creationId xmlns="" xmlns:a16="http://schemas.microsoft.com/office/drawing/2014/main" id="{AD66D0DB-EA7B-AA43-AB35-EF2B1DC84ADC}"/>
              </a:ext>
            </a:extLst>
          </p:cNvPr>
          <p:cNvSpPr>
            <a:spLocks noGrp="1"/>
          </p:cNvSpPr>
          <p:nvPr>
            <p:ph type="pic" sz="quarter" idx="18" hasCustomPrompt="1"/>
          </p:nvPr>
        </p:nvSpPr>
        <p:spPr>
          <a:xfrm>
            <a:off x="6748292" y="3802237"/>
            <a:ext cx="1133475" cy="1132681"/>
          </a:xfrm>
          <a:solidFill>
            <a:schemeClr val="bg2"/>
          </a:solidFill>
        </p:spPr>
        <p:txBody>
          <a:bodyPr/>
          <a:lstStyle>
            <a:lvl1pPr marL="0" indent="0" algn="ctr">
              <a:buNone/>
              <a:defRPr sz="1000">
                <a:solidFill>
                  <a:schemeClr val="tx2"/>
                </a:solidFill>
              </a:defRPr>
            </a:lvl1pPr>
          </a:lstStyle>
          <a:p>
            <a:r>
              <a:rPr lang="fi-FI" err="1"/>
              <a:t>img</a:t>
            </a:r>
            <a:endParaRPr lang="fi-FI"/>
          </a:p>
        </p:txBody>
      </p:sp>
      <p:sp>
        <p:nvSpPr>
          <p:cNvPr id="40" name="Picture Placeholder 2">
            <a:extLst>
              <a:ext uri="{FF2B5EF4-FFF2-40B4-BE49-F238E27FC236}">
                <a16:creationId xmlns="" xmlns:a16="http://schemas.microsoft.com/office/drawing/2014/main" id="{8E1C524F-68D1-1D4A-80E3-5BF2AD4B21E1}"/>
              </a:ext>
            </a:extLst>
          </p:cNvPr>
          <p:cNvSpPr>
            <a:spLocks noGrp="1"/>
          </p:cNvSpPr>
          <p:nvPr>
            <p:ph type="pic" sz="quarter" idx="19" hasCustomPrompt="1"/>
          </p:nvPr>
        </p:nvSpPr>
        <p:spPr>
          <a:xfrm>
            <a:off x="8358429" y="3802237"/>
            <a:ext cx="1133475" cy="1132681"/>
          </a:xfrm>
          <a:solidFill>
            <a:schemeClr val="bg2"/>
          </a:solidFill>
        </p:spPr>
        <p:txBody>
          <a:bodyPr/>
          <a:lstStyle>
            <a:lvl1pPr marL="0" indent="0" algn="ctr">
              <a:buNone/>
              <a:defRPr sz="1000">
                <a:solidFill>
                  <a:schemeClr val="tx2"/>
                </a:solidFill>
              </a:defRPr>
            </a:lvl1pPr>
          </a:lstStyle>
          <a:p>
            <a:r>
              <a:rPr lang="fi-FI" err="1"/>
              <a:t>img</a:t>
            </a:r>
            <a:endParaRPr lang="fi-FI"/>
          </a:p>
        </p:txBody>
      </p:sp>
    </p:spTree>
    <p:extLst>
      <p:ext uri="{BB962C8B-B14F-4D97-AF65-F5344CB8AC3E}">
        <p14:creationId xmlns:p14="http://schemas.microsoft.com/office/powerpoint/2010/main" val="73367970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31801" y="910402"/>
            <a:ext cx="11233151" cy="719988"/>
          </a:xfrm>
          <a:prstGeom prst="rect">
            <a:avLst/>
          </a:prstGeo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49E6AB7-5513-416C-85FB-6A57EEECF102}" type="datetimeFigureOut">
              <a:rPr lang="fr-FR" smtClean="0">
                <a:solidFill>
                  <a:srgbClr val="000000"/>
                </a:solidFill>
              </a:rPr>
              <a:pPr/>
              <a:t>01/03/2024</a:t>
            </a:fld>
            <a:endParaRPr lang="fr-FR">
              <a:solidFill>
                <a:srgbClr val="000000"/>
              </a:solidFill>
            </a:endParaRPr>
          </a:p>
        </p:txBody>
      </p:sp>
      <p:sp>
        <p:nvSpPr>
          <p:cNvPr id="5" name="Espace réservé du pied de page 4"/>
          <p:cNvSpPr>
            <a:spLocks noGrp="1"/>
          </p:cNvSpPr>
          <p:nvPr>
            <p:ph type="ftr" sz="quarter" idx="11"/>
          </p:nvPr>
        </p:nvSpPr>
        <p:spPr/>
        <p:txBody>
          <a:body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p>
            <a:fld id="{D7A3E18D-FB0E-4CCA-9D33-0F5859C4F39A}"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53354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4DFB6F2F-7162-4DC0-ACE4-D617EE4D1DDE}" type="datetimeFigureOut">
              <a:rPr lang="fr-FR" smtClean="0">
                <a:solidFill>
                  <a:srgbClr val="000000"/>
                </a:solidFill>
              </a:rPr>
              <a:pPr/>
              <a:t>01/03/2024</a:t>
            </a:fld>
            <a:endParaRPr lang="fr-FR">
              <a:solidFill>
                <a:srgbClr val="000000"/>
              </a:solidFill>
            </a:endParaRPr>
          </a:p>
        </p:txBody>
      </p:sp>
      <p:sp>
        <p:nvSpPr>
          <p:cNvPr id="5" name="Espace réservé du pied de page 4"/>
          <p:cNvSpPr>
            <a:spLocks noGrp="1"/>
          </p:cNvSpPr>
          <p:nvPr>
            <p:ph type="ftr" sz="quarter" idx="11"/>
          </p:nvPr>
        </p:nvSpPr>
        <p:spPr/>
        <p:txBody>
          <a:bodyPr/>
          <a:lstStyle/>
          <a:p>
            <a:endParaRPr lang="fr-FR">
              <a:solidFill>
                <a:srgbClr val="000000"/>
              </a:solidFill>
            </a:endParaRPr>
          </a:p>
        </p:txBody>
      </p:sp>
      <p:sp>
        <p:nvSpPr>
          <p:cNvPr id="6" name="Espace réservé du numéro de diapositive 5"/>
          <p:cNvSpPr>
            <a:spLocks noGrp="1"/>
          </p:cNvSpPr>
          <p:nvPr>
            <p:ph type="sldNum" sz="quarter" idx="12"/>
          </p:nvPr>
        </p:nvSpPr>
        <p:spPr/>
        <p:txBody>
          <a:bodyPr/>
          <a:lstStyle/>
          <a:p>
            <a:fld id="{6F7CBEA3-065E-4ED3-8E9F-FA3D0B98917F}" type="slidenum">
              <a:rPr lang="fr-FR" smtClean="0">
                <a:solidFill>
                  <a:srgbClr val="000000"/>
                </a:solidFill>
              </a:rPr>
              <a:pPr/>
              <a:t>‹N°›</a:t>
            </a:fld>
            <a:endParaRPr lang="fr-FR">
              <a:solidFill>
                <a:srgbClr val="000000"/>
              </a:solidFill>
            </a:endParaRPr>
          </a:p>
        </p:txBody>
      </p:sp>
    </p:spTree>
    <p:extLst>
      <p:ext uri="{BB962C8B-B14F-4D97-AF65-F5344CB8AC3E}">
        <p14:creationId xmlns:p14="http://schemas.microsoft.com/office/powerpoint/2010/main" val="105109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4239FD04-5F25-46FD-AEF1-CFA86B16EBB7}" type="datetime1">
              <a:rPr lang="fr-FR" smtClean="0"/>
              <a:t>01/03/2024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2896019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C07A55C-8A3C-439E-B32B-DB07621CA265}" type="datetime1">
              <a:rPr lang="fr-FR" smtClean="0"/>
              <a:t>01/03/2024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208522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63C4AF4-5A14-402C-900A-6A05A21FB967}" type="datetime1">
              <a:rPr lang="fr-FR" smtClean="0"/>
              <a:t>01/03/2024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206110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0073F383-A212-47E2-8C85-6B72F730B478}" type="datetime1">
              <a:rPr lang="fr-FR" smtClean="0"/>
              <a:t>01/03/2024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27675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71EB5B-170B-4585-865F-370D25C298E2}" type="datetime1">
              <a:rPr lang="fr-FR" smtClean="0"/>
              <a:t>01/03/2024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255615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6E300C5-DB42-407A-86AA-8C64FE346984}" type="datetime1">
              <a:rPr lang="fr-FR" smtClean="0"/>
              <a:t>01/03/2024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394125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4F5D9BB-A653-476B-9D60-DAA3F537CFA9}" type="datetime1">
              <a:rPr lang="fr-FR" smtClean="0"/>
              <a:t>01/03/2024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80AC1BC-2717-40DE-9F97-BD4CBC18DD55}" type="slidenum">
              <a:rPr lang="fr-FR" smtClean="0"/>
              <a:t>‹N°›</a:t>
            </a:fld>
            <a:endParaRPr lang="fr-FR"/>
          </a:p>
        </p:txBody>
      </p:sp>
    </p:spTree>
    <p:extLst>
      <p:ext uri="{BB962C8B-B14F-4D97-AF65-F5344CB8AC3E}">
        <p14:creationId xmlns:p14="http://schemas.microsoft.com/office/powerpoint/2010/main" val="3838758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579FE-D2B8-41B3-9B41-E6F1DE084FE1}" type="datetime1">
              <a:rPr lang="fr-FR" smtClean="0"/>
              <a:t>01/03/2024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AC1BC-2717-40DE-9F97-BD4CBC18DD55}" type="slidenum">
              <a:rPr lang="fr-FR" smtClean="0"/>
              <a:t>‹N°›</a:t>
            </a:fld>
            <a:endParaRPr lang="fr-FR"/>
          </a:p>
        </p:txBody>
      </p:sp>
    </p:spTree>
    <p:extLst>
      <p:ext uri="{BB962C8B-B14F-4D97-AF65-F5344CB8AC3E}">
        <p14:creationId xmlns:p14="http://schemas.microsoft.com/office/powerpoint/2010/main" val="2487276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solidFill>
                  <a:srgbClr val="000000"/>
                </a:solidFill>
              </a:rPr>
              <a:pPr/>
              <a:t>‹N°›</a:t>
            </a:fld>
            <a:endParaRPr lang="fr-FR" dirty="0">
              <a:solidFill>
                <a:srgbClr val="000000"/>
              </a:solidFill>
            </a:endParaRPr>
          </a:p>
        </p:txBody>
      </p:sp>
      <p:sp>
        <p:nvSpPr>
          <p:cNvPr id="2" name="Espace réservé de la date 1">
            <a:extLst>
              <a:ext uri="{FF2B5EF4-FFF2-40B4-BE49-F238E27FC236}">
                <a16:creationId xmlns=""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endParaRPr lang="fr-FR" cap="all" dirty="0">
              <a:solidFill>
                <a:srgbClr val="000000"/>
              </a:solidFill>
            </a:endParaRPr>
          </a:p>
        </p:txBody>
      </p:sp>
      <p:pic>
        <p:nvPicPr>
          <p:cNvPr id="4" name="Image 3"/>
          <p:cNvPicPr>
            <a:picLocks noChangeAspect="1"/>
          </p:cNvPicPr>
          <p:nvPr userDrawn="1"/>
        </p:nvPicPr>
        <p:blipFill>
          <a:blip r:embed="rId13"/>
          <a:stretch>
            <a:fillRect/>
          </a:stretch>
        </p:blipFill>
        <p:spPr>
          <a:xfrm>
            <a:off x="1391478" y="516120"/>
            <a:ext cx="2892460" cy="652017"/>
          </a:xfrm>
          <a:prstGeom prst="rect">
            <a:avLst/>
          </a:prstGeom>
        </p:spPr>
      </p:pic>
      <p:pic>
        <p:nvPicPr>
          <p:cNvPr id="5" name="Image 4"/>
          <p:cNvPicPr>
            <a:picLocks noChangeAspect="1"/>
          </p:cNvPicPr>
          <p:nvPr userDrawn="1"/>
        </p:nvPicPr>
        <p:blipFill>
          <a:blip r:embed="rId14"/>
          <a:stretch>
            <a:fillRect/>
          </a:stretch>
        </p:blipFill>
        <p:spPr>
          <a:xfrm>
            <a:off x="2" y="544226"/>
            <a:ext cx="1679509" cy="610047"/>
          </a:xfrm>
          <a:prstGeom prst="rect">
            <a:avLst/>
          </a:prstGeom>
        </p:spPr>
      </p:pic>
      <p:pic>
        <p:nvPicPr>
          <p:cNvPr id="8" name="Image 7"/>
          <p:cNvPicPr>
            <a:picLocks noChangeAspect="1"/>
          </p:cNvPicPr>
          <p:nvPr userDrawn="1"/>
        </p:nvPicPr>
        <p:blipFill>
          <a:blip r:embed="rId15"/>
          <a:stretch>
            <a:fillRect/>
          </a:stretch>
        </p:blipFill>
        <p:spPr>
          <a:xfrm>
            <a:off x="2" y="0"/>
            <a:ext cx="10326541" cy="546176"/>
          </a:xfrm>
          <a:prstGeom prst="rect">
            <a:avLst/>
          </a:prstGeom>
        </p:spPr>
      </p:pic>
    </p:spTree>
    <p:extLst>
      <p:ext uri="{BB962C8B-B14F-4D97-AF65-F5344CB8AC3E}">
        <p14:creationId xmlns:p14="http://schemas.microsoft.com/office/powerpoint/2010/main" val="2564051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14.png"/><Relationship Id="rId4" Type="http://schemas.openxmlformats.org/officeDocument/2006/relationships/tags" Target="../tags/tag57.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image" Target="../media/image15.jpeg"/><Relationship Id="rId5" Type="http://schemas.openxmlformats.org/officeDocument/2006/relationships/tags" Target="../tags/tag65.xml"/><Relationship Id="rId10" Type="http://schemas.openxmlformats.org/officeDocument/2006/relationships/image" Target="../media/image7.png"/><Relationship Id="rId4" Type="http://schemas.openxmlformats.org/officeDocument/2006/relationships/tags" Target="../tags/tag64.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openxmlformats.org/officeDocument/2006/relationships/image" Target="../media/image18.png"/><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17.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6.png"/><Relationship Id="rId5" Type="http://schemas.openxmlformats.org/officeDocument/2006/relationships/tags" Target="../tags/tag72.xml"/><Relationship Id="rId10" Type="http://schemas.openxmlformats.org/officeDocument/2006/relationships/image" Target="../media/image7.png"/><Relationship Id="rId4" Type="http://schemas.openxmlformats.org/officeDocument/2006/relationships/tags" Target="../tags/tag7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77.xml"/><Relationship Id="rId7"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3.xml"/><Relationship Id="rId7" Type="http://schemas.openxmlformats.org/officeDocument/2006/relationships/notesSlide" Target="../notesSlides/notesSlide14.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slideLayout" Target="../slideLayouts/slideLayout1.xml"/><Relationship Id="rId5" Type="http://schemas.openxmlformats.org/officeDocument/2006/relationships/tags" Target="../tags/tag85.xml"/><Relationship Id="rId4" Type="http://schemas.openxmlformats.org/officeDocument/2006/relationships/tags" Target="../tags/tag8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notesSlide" Target="../notesSlides/notesSlide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5" Type="http://schemas.openxmlformats.org/officeDocument/2006/relationships/tags" Target="../tags/tag11.xml"/><Relationship Id="rId4"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4.xml"/><Relationship Id="rId7" Type="http://schemas.openxmlformats.org/officeDocument/2006/relationships/notesSlide" Target="../notesSlides/notesSlide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xml"/><Relationship Id="rId5" Type="http://schemas.openxmlformats.org/officeDocument/2006/relationships/tags" Target="../tags/tag16.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9.xml"/><Relationship Id="rId7" Type="http://schemas.openxmlformats.org/officeDocument/2006/relationships/notesSlide" Target="../notesSlides/notesSlide4.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tags" Target="../tags/tag20.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8.png"/><Relationship Id="rId5" Type="http://schemas.openxmlformats.org/officeDocument/2006/relationships/tags" Target="../tags/tag26.xml"/><Relationship Id="rId10" Type="http://schemas.openxmlformats.org/officeDocument/2006/relationships/image" Target="../media/image7.png"/><Relationship Id="rId4" Type="http://schemas.openxmlformats.org/officeDocument/2006/relationships/tags" Target="../tags/tag25.xml"/><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image" Target="../media/image9.pn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image" Target="../media/image7.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notesSlide" Target="../notesSlides/notesSlide6.xml"/><Relationship Id="rId5" Type="http://schemas.openxmlformats.org/officeDocument/2006/relationships/tags" Target="../tags/tag33.xml"/><Relationship Id="rId10" Type="http://schemas.openxmlformats.org/officeDocument/2006/relationships/slideLayout" Target="../slideLayouts/slideLayout1.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40.xml"/><Relationship Id="rId7" Type="http://schemas.openxmlformats.org/officeDocument/2006/relationships/notesSlide" Target="../notesSlides/notesSlide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xml"/><Relationship Id="rId5" Type="http://schemas.openxmlformats.org/officeDocument/2006/relationships/tags" Target="../tags/tag42.xml"/><Relationship Id="rId10" Type="http://schemas.openxmlformats.org/officeDocument/2006/relationships/image" Target="../media/image12.png"/><Relationship Id="rId4" Type="http://schemas.openxmlformats.org/officeDocument/2006/relationships/tags" Target="../tags/tag4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45.xml"/><Relationship Id="rId7"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1.xml"/><Relationship Id="rId7" Type="http://schemas.openxmlformats.org/officeDocument/2006/relationships/notesSlide" Target="../notesSlides/notesSlide9.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1.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xmlns="" id="{0300E2BC-5399-4278-9B9D-EC086E4BFA89}"/>
              </a:ext>
            </a:extLst>
          </p:cNvPr>
          <p:cNvSpPr/>
          <p:nvPr>
            <p:custDataLst>
              <p:tags r:id="rId1"/>
            </p:custDataLst>
          </p:nvPr>
        </p:nvSpPr>
        <p:spPr>
          <a:xfrm>
            <a:off x="365759" y="355280"/>
            <a:ext cx="11446626" cy="6153585"/>
          </a:xfrm>
          <a:prstGeom prst="rect">
            <a:avLst/>
          </a:prstGeom>
          <a:solidFill>
            <a:srgbClr val="F2F4F6"/>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xmlns="" id="{27E91EF7-DAF5-32B5-E8E4-1DFC61B91E6B}"/>
              </a:ext>
            </a:extLst>
          </p:cNvPr>
          <p:cNvSpPr/>
          <p:nvPr>
            <p:custDataLst>
              <p:tags r:id="rId2"/>
            </p:custDataLst>
          </p:nvPr>
        </p:nvSpPr>
        <p:spPr>
          <a:xfrm>
            <a:off x="783765" y="958530"/>
            <a:ext cx="6237820" cy="67574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custDataLst>
              <p:tags r:id="rId3"/>
            </p:custDataLst>
          </p:nvPr>
        </p:nvSpPr>
        <p:spPr>
          <a:xfrm>
            <a:off x="869031" y="3429000"/>
            <a:ext cx="9692707" cy="830997"/>
          </a:xfrm>
          <a:prstGeom prst="rect">
            <a:avLst/>
          </a:prstGeom>
          <a:noFill/>
        </p:spPr>
        <p:txBody>
          <a:bodyPr wrap="square" rtlCol="0">
            <a:spAutoFit/>
          </a:bodyPr>
          <a:lstStyle/>
          <a:p>
            <a:r>
              <a:rPr lang="fr-FR" sz="2400" b="1" dirty="0">
                <a:latin typeface="Century Gothic" panose="020B0502020202020204" pitchFamily="34" charset="0"/>
              </a:rPr>
              <a:t>Conseil départemental l’ordre des masseurs-kinésithérapeutes de Seine-et-Marne (77)</a:t>
            </a:r>
            <a:endParaRPr lang="fr-FR" sz="2400" dirty="0">
              <a:latin typeface="Century Gothic" panose="020B0502020202020204" pitchFamily="34" charset="0"/>
            </a:endParaRPr>
          </a:p>
        </p:txBody>
      </p:sp>
      <p:sp>
        <p:nvSpPr>
          <p:cNvPr id="8" name="ZoneTexte 7">
            <a:extLst>
              <a:ext uri="{FF2B5EF4-FFF2-40B4-BE49-F238E27FC236}">
                <a16:creationId xmlns:a16="http://schemas.microsoft.com/office/drawing/2014/main" xmlns="" id="{3DBEA259-9A6A-46FE-9C4E-60803C3E7D64}"/>
              </a:ext>
            </a:extLst>
          </p:cNvPr>
          <p:cNvSpPr txBox="1"/>
          <p:nvPr>
            <p:custDataLst>
              <p:tags r:id="rId4"/>
            </p:custDataLst>
          </p:nvPr>
        </p:nvSpPr>
        <p:spPr>
          <a:xfrm>
            <a:off x="823505" y="966565"/>
            <a:ext cx="6751754" cy="646331"/>
          </a:xfrm>
          <a:prstGeom prst="rect">
            <a:avLst/>
          </a:prstGeom>
          <a:noFill/>
        </p:spPr>
        <p:txBody>
          <a:bodyPr wrap="square" rtlCol="0">
            <a:spAutoFit/>
          </a:bodyPr>
          <a:lstStyle/>
          <a:p>
            <a:r>
              <a:rPr lang="fr-FR" sz="3600" b="1" dirty="0">
                <a:solidFill>
                  <a:schemeClr val="bg1"/>
                </a:solidFill>
                <a:latin typeface="Century Gothic" panose="020B0502020202020204" pitchFamily="34" charset="0"/>
              </a:rPr>
              <a:t>Webinaire APA</a:t>
            </a:r>
            <a:endParaRPr lang="fr-FR" sz="3600" dirty="0">
              <a:solidFill>
                <a:schemeClr val="bg1"/>
              </a:solidFill>
              <a:latin typeface="Century Gothic" panose="020B0502020202020204" pitchFamily="34" charset="0"/>
            </a:endParaRPr>
          </a:p>
        </p:txBody>
      </p:sp>
      <p:sp>
        <p:nvSpPr>
          <p:cNvPr id="13" name="ZoneTexte 12">
            <a:extLst>
              <a:ext uri="{FF2B5EF4-FFF2-40B4-BE49-F238E27FC236}">
                <a16:creationId xmlns:a16="http://schemas.microsoft.com/office/drawing/2014/main" xmlns="" id="{3BD83680-DF4B-40EB-B05E-D665D23F3405}"/>
              </a:ext>
            </a:extLst>
          </p:cNvPr>
          <p:cNvSpPr txBox="1"/>
          <p:nvPr>
            <p:custDataLst>
              <p:tags r:id="rId5"/>
            </p:custDataLst>
          </p:nvPr>
        </p:nvSpPr>
        <p:spPr>
          <a:xfrm>
            <a:off x="753181" y="1832860"/>
            <a:ext cx="9979943" cy="523220"/>
          </a:xfrm>
          <a:prstGeom prst="rect">
            <a:avLst/>
          </a:prstGeom>
          <a:noFill/>
        </p:spPr>
        <p:txBody>
          <a:bodyPr wrap="square" rtlCol="0">
            <a:spAutoFit/>
          </a:bodyPr>
          <a:lstStyle/>
          <a:p>
            <a:r>
              <a:rPr lang="fr-FR" sz="2800" b="1" i="1" dirty="0">
                <a:solidFill>
                  <a:srgbClr val="F6625A"/>
                </a:solidFill>
                <a:latin typeface="Century Gothic" panose="020B0502020202020204" pitchFamily="34" charset="0"/>
              </a:rPr>
              <a:t>8 février 2024</a:t>
            </a:r>
            <a:endParaRPr lang="fr-FR" sz="2800" i="1" dirty="0">
              <a:solidFill>
                <a:srgbClr val="F6625A"/>
              </a:solidFill>
              <a:latin typeface="Century Gothic" panose="020B0502020202020204" pitchFamily="34" charset="0"/>
            </a:endParaRPr>
          </a:p>
        </p:txBody>
      </p:sp>
      <p:pic>
        <p:nvPicPr>
          <p:cNvPr id="14" name="Image 13">
            <a:extLst>
              <a:ext uri="{FF2B5EF4-FFF2-40B4-BE49-F238E27FC236}">
                <a16:creationId xmlns:a16="http://schemas.microsoft.com/office/drawing/2014/main" xmlns="" id="{AD1603E1-70A2-21A7-02FD-3037C6314B2D}"/>
              </a:ext>
            </a:extLst>
          </p:cNvPr>
          <p:cNvPicPr>
            <a:picLocks noChangeAspect="1"/>
          </p:cNvPicPr>
          <p:nvPr>
            <p:custDataLst>
              <p:tags r:id="rId6"/>
            </p:custDataLst>
          </p:nvPr>
        </p:nvPicPr>
        <p:blipFill rotWithShape="1">
          <a:blip r:embed="rId9">
            <a:extLst>
              <a:ext uri="{28A0092B-C50C-407E-A947-70E740481C1C}">
                <a14:useLocalDpi xmlns:a14="http://schemas.microsoft.com/office/drawing/2010/main" val="0"/>
              </a:ext>
            </a:extLst>
          </a:blip>
          <a:srcRect t="35954" b="33998"/>
          <a:stretch/>
        </p:blipFill>
        <p:spPr>
          <a:xfrm>
            <a:off x="8777381" y="5558319"/>
            <a:ext cx="3142953" cy="944401"/>
          </a:xfrm>
          <a:prstGeom prst="rect">
            <a:avLst/>
          </a:prstGeom>
        </p:spPr>
      </p:pic>
    </p:spTree>
    <p:extLst>
      <p:ext uri="{BB962C8B-B14F-4D97-AF65-F5344CB8AC3E}">
        <p14:creationId xmlns:p14="http://schemas.microsoft.com/office/powerpoint/2010/main" val="420909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60FEDECD-4896-2FBE-347E-6D381AED9B1D}"/>
              </a:ext>
            </a:extLst>
          </p:cNvPr>
          <p:cNvSpPr txBox="1"/>
          <p:nvPr>
            <p:custDataLst>
              <p:tags r:id="rId1"/>
            </p:custDataLst>
          </p:nvPr>
        </p:nvSpPr>
        <p:spPr>
          <a:xfrm>
            <a:off x="346432" y="1162832"/>
            <a:ext cx="11460483" cy="584712"/>
          </a:xfrm>
          <a:prstGeom prst="rect">
            <a:avLst/>
          </a:prstGeom>
          <a:noFill/>
        </p:spPr>
        <p:txBody>
          <a:bodyPr wrap="square">
            <a:spAutoFit/>
          </a:bodyPr>
          <a:lstStyle/>
          <a:p>
            <a:pPr>
              <a:lnSpc>
                <a:spcPct val="150000"/>
              </a:lnSpc>
            </a:pPr>
            <a:r>
              <a:rPr lang="fr-FR" sz="2133" b="1" dirty="0">
                <a:solidFill>
                  <a:srgbClr val="2F75B5"/>
                </a:solidFill>
                <a:latin typeface="Calibri" panose="020F0502020204030204" pitchFamily="34" charset="0"/>
                <a:cs typeface="Calibri" panose="020F0502020204030204" pitchFamily="34" charset="0"/>
              </a:rPr>
              <a:t>PRESCRIPTION EAPA POUR QUELLE PATHOLOGIE ET QUELLE PLUS-VALUE POUR LE PATIENT ? </a:t>
            </a:r>
          </a:p>
        </p:txBody>
      </p:sp>
      <p:sp>
        <p:nvSpPr>
          <p:cNvPr id="5" name="ZoneTexte 4">
            <a:extLst>
              <a:ext uri="{FF2B5EF4-FFF2-40B4-BE49-F238E27FC236}">
                <a16:creationId xmlns="" xmlns:a16="http://schemas.microsoft.com/office/drawing/2014/main" id="{BD30BD18-E9F8-89B9-993E-8A48EF5002E1}"/>
              </a:ext>
            </a:extLst>
          </p:cNvPr>
          <p:cNvSpPr txBox="1"/>
          <p:nvPr>
            <p:custDataLst>
              <p:tags r:id="rId2"/>
            </p:custDataLst>
          </p:nvPr>
        </p:nvSpPr>
        <p:spPr>
          <a:xfrm>
            <a:off x="351903" y="1764314"/>
            <a:ext cx="6492780" cy="1815882"/>
          </a:xfrm>
          <a:prstGeom prst="rect">
            <a:avLst/>
          </a:prstGeom>
          <a:noFill/>
        </p:spPr>
        <p:txBody>
          <a:bodyPr wrap="square" rtlCol="0">
            <a:spAutoFit/>
          </a:bodyPr>
          <a:lstStyle/>
          <a:p>
            <a:r>
              <a:rPr lang="fr-FR" sz="1600" b="1" dirty="0">
                <a:solidFill>
                  <a:srgbClr val="EE8295"/>
                </a:solidFill>
                <a:latin typeface="Century Gothic" panose="020B0502020202020204" pitchFamily="34" charset="0"/>
              </a:rPr>
              <a:t>LA LOI</a:t>
            </a:r>
          </a:p>
          <a:p>
            <a:r>
              <a:rPr lang="fr-FR" sz="1600" dirty="0">
                <a:solidFill>
                  <a:srgbClr val="000000"/>
                </a:solidFill>
                <a:latin typeface="Century Gothic" panose="020B0502020202020204" pitchFamily="34" charset="0"/>
              </a:rPr>
              <a:t>Article D1172-2-1</a:t>
            </a:r>
          </a:p>
          <a:p>
            <a:r>
              <a:rPr lang="fr-FR" sz="1600" dirty="0">
                <a:solidFill>
                  <a:srgbClr val="000000"/>
                </a:solidFill>
                <a:latin typeface="Century Gothic" panose="020B0502020202020204" pitchFamily="34" charset="0"/>
              </a:rPr>
              <a:t>Article D1172-3</a:t>
            </a:r>
          </a:p>
          <a:p>
            <a:endParaRPr lang="fr-FR" sz="1600" dirty="0">
              <a:solidFill>
                <a:srgbClr val="000000"/>
              </a:solidFill>
              <a:latin typeface="Century Gothic" panose="020B0502020202020204" pitchFamily="34" charset="0"/>
            </a:endParaRPr>
          </a:p>
          <a:p>
            <a:r>
              <a:rPr lang="fr-FR" sz="1600" b="1" dirty="0">
                <a:solidFill>
                  <a:srgbClr val="FCB3AC"/>
                </a:solidFill>
                <a:latin typeface="Century Gothic" panose="020B0502020202020204" pitchFamily="34" charset="0"/>
              </a:rPr>
              <a:t>EXEMPLES DE TERRAIN </a:t>
            </a:r>
          </a:p>
          <a:p>
            <a:r>
              <a:rPr lang="fr-FR" sz="1600" dirty="0">
                <a:solidFill>
                  <a:srgbClr val="000000"/>
                </a:solidFill>
                <a:latin typeface="Century Gothic" panose="020B0502020202020204" pitchFamily="34" charset="0"/>
              </a:rPr>
              <a:t>L’AVC, le diabète I ou II, les cancers, la mucoviscidose,</a:t>
            </a:r>
          </a:p>
          <a:p>
            <a:r>
              <a:rPr lang="fr-FR" sz="1600" dirty="0">
                <a:solidFill>
                  <a:srgbClr val="000000"/>
                </a:solidFill>
                <a:latin typeface="Century Gothic" panose="020B0502020202020204" pitchFamily="34" charset="0"/>
              </a:rPr>
              <a:t>la BPCO, Parkinson, SEP, etc.</a:t>
            </a:r>
            <a:endParaRPr lang="fr-FR" dirty="0">
              <a:solidFill>
                <a:srgbClr val="000000"/>
              </a:solidFill>
            </a:endParaRPr>
          </a:p>
        </p:txBody>
      </p:sp>
      <p:sp>
        <p:nvSpPr>
          <p:cNvPr id="7" name="ZoneTexte 6">
            <a:extLst>
              <a:ext uri="{FF2B5EF4-FFF2-40B4-BE49-F238E27FC236}">
                <a16:creationId xmlns="" xmlns:a16="http://schemas.microsoft.com/office/drawing/2014/main" id="{02D97190-6673-7F1F-FDB2-BA9F71FCD838}"/>
              </a:ext>
            </a:extLst>
          </p:cNvPr>
          <p:cNvSpPr txBox="1"/>
          <p:nvPr>
            <p:custDataLst>
              <p:tags r:id="rId3"/>
            </p:custDataLst>
          </p:nvPr>
        </p:nvSpPr>
        <p:spPr>
          <a:xfrm>
            <a:off x="351903" y="3724237"/>
            <a:ext cx="11460483" cy="584712"/>
          </a:xfrm>
          <a:prstGeom prst="rect">
            <a:avLst/>
          </a:prstGeom>
          <a:noFill/>
        </p:spPr>
        <p:txBody>
          <a:bodyPr wrap="square">
            <a:spAutoFit/>
          </a:bodyPr>
          <a:lstStyle/>
          <a:p>
            <a:pPr>
              <a:lnSpc>
                <a:spcPct val="150000"/>
              </a:lnSpc>
            </a:pPr>
            <a:r>
              <a:rPr lang="fr-FR" sz="2133" b="1" dirty="0">
                <a:solidFill>
                  <a:srgbClr val="2F75B5"/>
                </a:solidFill>
                <a:latin typeface="Calibri" panose="020F0502020204030204" pitchFamily="34" charset="0"/>
                <a:cs typeface="Calibri" panose="020F0502020204030204" pitchFamily="34" charset="0"/>
              </a:rPr>
              <a:t>LA PRISE EN CHARGE FINANCIÈRE DES SÉANCES APA </a:t>
            </a:r>
          </a:p>
        </p:txBody>
      </p:sp>
      <p:sp>
        <p:nvSpPr>
          <p:cNvPr id="9" name="ZoneTexte 8">
            <a:extLst>
              <a:ext uri="{FF2B5EF4-FFF2-40B4-BE49-F238E27FC236}">
                <a16:creationId xmlns="" xmlns:a16="http://schemas.microsoft.com/office/drawing/2014/main" id="{EF0259DD-5632-12BC-5285-F5933F60B701}"/>
              </a:ext>
            </a:extLst>
          </p:cNvPr>
          <p:cNvSpPr txBox="1"/>
          <p:nvPr>
            <p:custDataLst>
              <p:tags r:id="rId4"/>
            </p:custDataLst>
          </p:nvPr>
        </p:nvSpPr>
        <p:spPr>
          <a:xfrm>
            <a:off x="351903" y="4325719"/>
            <a:ext cx="10832663" cy="338554"/>
          </a:xfrm>
          <a:prstGeom prst="rect">
            <a:avLst/>
          </a:prstGeom>
          <a:noFill/>
        </p:spPr>
        <p:txBody>
          <a:bodyPr wrap="square" rtlCol="0">
            <a:spAutoFit/>
          </a:bodyPr>
          <a:lstStyle/>
          <a:p>
            <a:r>
              <a:rPr lang="fr-FR" sz="1600" dirty="0">
                <a:solidFill>
                  <a:srgbClr val="000000"/>
                </a:solidFill>
                <a:latin typeface="Century Gothic" panose="020B0502020202020204" pitchFamily="34" charset="0"/>
              </a:rPr>
              <a:t>La prise en charge des séances d'APA par l'assurance maladie n'est pas envisagée. </a:t>
            </a:r>
          </a:p>
        </p:txBody>
      </p:sp>
      <p:pic>
        <p:nvPicPr>
          <p:cNvPr id="10" name="Image 9">
            <a:extLst>
              <a:ext uri="{FF2B5EF4-FFF2-40B4-BE49-F238E27FC236}">
                <a16:creationId xmlns="" xmlns:a16="http://schemas.microsoft.com/office/drawing/2014/main" id="{2A98E074-8B88-8EE5-2142-B929F096AE3C}"/>
              </a:ext>
            </a:extLst>
          </p:cNvPr>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7082588" y="1830461"/>
            <a:ext cx="4615845" cy="2031327"/>
          </a:xfrm>
          <a:prstGeom prst="rect">
            <a:avLst/>
          </a:prstGeom>
        </p:spPr>
      </p:pic>
      <p:sp>
        <p:nvSpPr>
          <p:cNvPr id="8" name="ZoneTexte 7">
            <a:extLst>
              <a:ext uri="{FF2B5EF4-FFF2-40B4-BE49-F238E27FC236}">
                <a16:creationId xmlns="" xmlns:a16="http://schemas.microsoft.com/office/drawing/2014/main" id="{02D97190-6673-7F1F-FDB2-BA9F71FCD838}"/>
              </a:ext>
            </a:extLst>
          </p:cNvPr>
          <p:cNvSpPr txBox="1"/>
          <p:nvPr>
            <p:custDataLst>
              <p:tags r:id="rId6"/>
            </p:custDataLst>
          </p:nvPr>
        </p:nvSpPr>
        <p:spPr>
          <a:xfrm>
            <a:off x="346432" y="4693617"/>
            <a:ext cx="11460483" cy="584712"/>
          </a:xfrm>
          <a:prstGeom prst="rect">
            <a:avLst/>
          </a:prstGeom>
          <a:noFill/>
        </p:spPr>
        <p:txBody>
          <a:bodyPr wrap="square">
            <a:spAutoFit/>
          </a:bodyPr>
          <a:lstStyle/>
          <a:p>
            <a:pPr>
              <a:lnSpc>
                <a:spcPct val="150000"/>
              </a:lnSpc>
            </a:pPr>
            <a:r>
              <a:rPr lang="fr-FR" sz="2133" b="1">
                <a:solidFill>
                  <a:srgbClr val="2F75B5"/>
                </a:solidFill>
                <a:latin typeface="Calibri" panose="020F0502020204030204" pitchFamily="34" charset="0"/>
                <a:cs typeface="Calibri" panose="020F0502020204030204" pitchFamily="34" charset="0"/>
              </a:rPr>
              <a:t>PROPOSITIONS D’UN ACTE APA/MK POUR PATIENT PRÉCAIRE, VULNERABLE OU ISOLÉ </a:t>
            </a:r>
            <a:endParaRPr lang="fr-FR" sz="2133" b="1" dirty="0">
              <a:solidFill>
                <a:srgbClr val="2F75B5"/>
              </a:solidFill>
              <a:latin typeface="Calibri" panose="020F0502020204030204" pitchFamily="34" charset="0"/>
              <a:cs typeface="Calibri" panose="020F0502020204030204" pitchFamily="34" charset="0"/>
            </a:endParaRPr>
          </a:p>
        </p:txBody>
      </p:sp>
      <p:sp>
        <p:nvSpPr>
          <p:cNvPr id="11" name="ZoneTexte 10">
            <a:extLst>
              <a:ext uri="{FF2B5EF4-FFF2-40B4-BE49-F238E27FC236}">
                <a16:creationId xmlns="" xmlns:a16="http://schemas.microsoft.com/office/drawing/2014/main" id="{EF0259DD-5632-12BC-5285-F5933F60B701}"/>
              </a:ext>
            </a:extLst>
          </p:cNvPr>
          <p:cNvSpPr txBox="1"/>
          <p:nvPr>
            <p:custDataLst>
              <p:tags r:id="rId7"/>
            </p:custDataLst>
          </p:nvPr>
        </p:nvSpPr>
        <p:spPr>
          <a:xfrm>
            <a:off x="351903" y="5386232"/>
            <a:ext cx="10832663" cy="338554"/>
          </a:xfrm>
          <a:prstGeom prst="rect">
            <a:avLst/>
          </a:prstGeom>
          <a:noFill/>
        </p:spPr>
        <p:txBody>
          <a:bodyPr wrap="square" rtlCol="0">
            <a:spAutoFit/>
          </a:bodyPr>
          <a:lstStyle/>
          <a:p>
            <a:r>
              <a:rPr lang="fr-FR" sz="1600" dirty="0">
                <a:solidFill>
                  <a:srgbClr val="000000"/>
                </a:solidFill>
                <a:latin typeface="Century Gothic" panose="020B0502020202020204" pitchFamily="34" charset="0"/>
              </a:rPr>
              <a:t>Bilan MK, éducation thérapeutique, planche d’exercices …</a:t>
            </a:r>
          </a:p>
        </p:txBody>
      </p:sp>
    </p:spTree>
    <p:extLst>
      <p:ext uri="{BB962C8B-B14F-4D97-AF65-F5344CB8AC3E}">
        <p14:creationId xmlns:p14="http://schemas.microsoft.com/office/powerpoint/2010/main" val="625802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11</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10"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sp>
        <p:nvSpPr>
          <p:cNvPr id="3" name="ZoneTexte 2">
            <a:extLst>
              <a:ext uri="{FF2B5EF4-FFF2-40B4-BE49-F238E27FC236}">
                <a16:creationId xmlns:a16="http://schemas.microsoft.com/office/drawing/2014/main" xmlns="" id="{60FEDECD-4896-2FBE-347E-6D381AED9B1D}"/>
              </a:ext>
            </a:extLst>
          </p:cNvPr>
          <p:cNvSpPr txBox="1"/>
          <p:nvPr>
            <p:custDataLst>
              <p:tags r:id="rId5"/>
            </p:custDataLst>
          </p:nvPr>
        </p:nvSpPr>
        <p:spPr>
          <a:xfrm>
            <a:off x="351903" y="1211066"/>
            <a:ext cx="11460482" cy="495264"/>
          </a:xfrm>
          <a:prstGeom prst="rect">
            <a:avLst/>
          </a:prstGeom>
          <a:noFill/>
        </p:spPr>
        <p:txBody>
          <a:bodyPr wrap="square">
            <a:spAutoFit/>
          </a:bodyPr>
          <a:lstStyle/>
          <a:p>
            <a:pPr>
              <a:lnSpc>
                <a:spcPct val="150000"/>
              </a:lnSpc>
            </a:pPr>
            <a:r>
              <a:rPr lang="fr-FR" sz="2000" b="1" dirty="0">
                <a:solidFill>
                  <a:srgbClr val="F6625A"/>
                </a:solidFill>
                <a:latin typeface="Century Gothic" panose="020B0502020202020204" pitchFamily="34" charset="0"/>
                <a:ea typeface="Times New Roman" panose="02020603050405020304" pitchFamily="18" charset="0"/>
              </a:rPr>
              <a:t>OÙ DIRIGER LES PATIENTS POUR UNE PRISE EN CHARGE EAPA EN SEINE-ET-MARNE ?</a:t>
            </a:r>
            <a:endParaRPr lang="fr-FR" sz="2000" dirty="0">
              <a:solidFill>
                <a:srgbClr val="F6625A"/>
              </a:solidFill>
              <a:effectLst/>
              <a:latin typeface="Century Gothic" panose="020B0502020202020204" pitchFamily="34" charset="0"/>
              <a:ea typeface="Times New Roman" panose="02020603050405020304" pitchFamily="18" charset="0"/>
            </a:endParaRPr>
          </a:p>
        </p:txBody>
      </p:sp>
      <p:sp>
        <p:nvSpPr>
          <p:cNvPr id="9" name="ZoneTexte 8">
            <a:extLst>
              <a:ext uri="{FF2B5EF4-FFF2-40B4-BE49-F238E27FC236}">
                <a16:creationId xmlns:a16="http://schemas.microsoft.com/office/drawing/2014/main" xmlns="" id="{EF0259DD-5632-12BC-5285-F5933F60B701}"/>
              </a:ext>
            </a:extLst>
          </p:cNvPr>
          <p:cNvSpPr txBox="1"/>
          <p:nvPr>
            <p:custDataLst>
              <p:tags r:id="rId6"/>
            </p:custDataLst>
          </p:nvPr>
        </p:nvSpPr>
        <p:spPr>
          <a:xfrm>
            <a:off x="379616" y="1820264"/>
            <a:ext cx="7450490" cy="378565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latin typeface="Century Gothic" panose="020B0502020202020204" pitchFamily="34" charset="0"/>
              </a:rPr>
              <a:t>Comme au Danemark déléguer aux municipalités le rôle central dans la prévention et la </a:t>
            </a:r>
            <a:r>
              <a:rPr lang="fr-FR" sz="1600" dirty="0" smtClean="0">
                <a:latin typeface="Century Gothic" panose="020B0502020202020204" pitchFamily="34" charset="0"/>
              </a:rPr>
              <a:t>pratique APA, </a:t>
            </a:r>
            <a:r>
              <a:rPr lang="fr-FR" sz="1600" dirty="0">
                <a:latin typeface="Century Gothic" panose="020B0502020202020204" pitchFamily="34" charset="0"/>
              </a:rPr>
              <a:t>il semblerait que le 1er interlocuteur soit la commune ou la communauté de commune.</a:t>
            </a:r>
          </a:p>
          <a:p>
            <a:pPr marL="285750" indent="-285750">
              <a:lnSpc>
                <a:spcPct val="150000"/>
              </a:lnSpc>
              <a:buFont typeface="Arial" panose="020B0604020202020204" pitchFamily="34" charset="0"/>
              <a:buChar char="•"/>
            </a:pPr>
            <a:r>
              <a:rPr lang="fr-FR" sz="1600" dirty="0">
                <a:latin typeface="Century Gothic" panose="020B0502020202020204" pitchFamily="34" charset="0"/>
              </a:rPr>
              <a:t>En Seine-et-Marne l’action du Dr Christophe DURET, Neurologue à la clinique des 3 soleils. </a:t>
            </a:r>
          </a:p>
          <a:p>
            <a:pPr marL="285750" indent="-285750">
              <a:lnSpc>
                <a:spcPct val="150000"/>
              </a:lnSpc>
              <a:buFont typeface="Arial" panose="020B0604020202020204" pitchFamily="34" charset="0"/>
              <a:buChar char="•"/>
            </a:pPr>
            <a:r>
              <a:rPr lang="fr-FR" sz="1600" dirty="0">
                <a:latin typeface="Century Gothic" panose="020B0502020202020204" pitchFamily="34" charset="0"/>
              </a:rPr>
              <a:t>Il faut lister MSS, les clubs sportifs communaux, les associations sportives, les piscines de proximité.</a:t>
            </a:r>
          </a:p>
          <a:p>
            <a:pPr marL="285750" indent="-285750">
              <a:lnSpc>
                <a:spcPct val="150000"/>
              </a:lnSpc>
              <a:buFont typeface="Arial" panose="020B0604020202020204" pitchFamily="34" charset="0"/>
              <a:buChar char="•"/>
            </a:pPr>
            <a:r>
              <a:rPr lang="fr-FR" sz="1600" dirty="0">
                <a:latin typeface="Century Gothic" panose="020B0502020202020204" pitchFamily="34" charset="0"/>
              </a:rPr>
              <a:t>Les salles privées avec machines ou pas.</a:t>
            </a:r>
          </a:p>
          <a:p>
            <a:pPr marL="285750" indent="-285750">
              <a:lnSpc>
                <a:spcPct val="150000"/>
              </a:lnSpc>
              <a:buFont typeface="Arial" panose="020B0604020202020204" pitchFamily="34" charset="0"/>
              <a:buChar char="•"/>
            </a:pPr>
            <a:r>
              <a:rPr lang="fr-FR" sz="1600" dirty="0">
                <a:latin typeface="Century Gothic" panose="020B0502020202020204" pitchFamily="34" charset="0"/>
              </a:rPr>
              <a:t>Les forêts Seine-et-</a:t>
            </a:r>
            <a:r>
              <a:rPr lang="fr-FR" sz="1600" dirty="0" err="1">
                <a:latin typeface="Century Gothic" panose="020B0502020202020204" pitchFamily="34" charset="0"/>
              </a:rPr>
              <a:t>marnaises</a:t>
            </a:r>
            <a:r>
              <a:rPr lang="fr-FR" sz="1600" dirty="0">
                <a:latin typeface="Century Gothic" panose="020B0502020202020204" pitchFamily="34" charset="0"/>
              </a:rPr>
              <a:t>, immense terrain de sport.</a:t>
            </a:r>
          </a:p>
          <a:p>
            <a:pPr marL="285750" indent="-285750">
              <a:lnSpc>
                <a:spcPct val="150000"/>
              </a:lnSpc>
              <a:buFont typeface="Arial" panose="020B0604020202020204" pitchFamily="34" charset="0"/>
              <a:buChar char="•"/>
            </a:pPr>
            <a:r>
              <a:rPr lang="fr-FR" sz="1600" dirty="0">
                <a:latin typeface="Century Gothic" panose="020B0502020202020204" pitchFamily="34" charset="0"/>
              </a:rPr>
              <a:t>Les clubs et associations de danse.</a:t>
            </a:r>
          </a:p>
        </p:txBody>
      </p:sp>
      <p:pic>
        <p:nvPicPr>
          <p:cNvPr id="13" name="Image 12" descr="Quelles chaussures pour la marche nordique ? - u-Trail">
            <a:extLst>
              <a:ext uri="{FF2B5EF4-FFF2-40B4-BE49-F238E27FC236}">
                <a16:creationId xmlns:a16="http://schemas.microsoft.com/office/drawing/2014/main" xmlns="" id="{03A0B259-9BC6-AC90-CBA1-F3564AAED63A}"/>
              </a:ext>
            </a:extLst>
          </p:cNvPr>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7869197" y="3231252"/>
            <a:ext cx="3589837" cy="2327856"/>
          </a:xfrm>
          <a:prstGeom prst="rect">
            <a:avLst/>
          </a:prstGeom>
          <a:noFill/>
          <a:ln>
            <a:noFill/>
          </a:ln>
        </p:spPr>
      </p:pic>
    </p:spTree>
    <p:extLst>
      <p:ext uri="{BB962C8B-B14F-4D97-AF65-F5344CB8AC3E}">
        <p14:creationId xmlns:p14="http://schemas.microsoft.com/office/powerpoint/2010/main" val="45531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12</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10"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sp>
        <p:nvSpPr>
          <p:cNvPr id="3" name="ZoneTexte 2">
            <a:extLst>
              <a:ext uri="{FF2B5EF4-FFF2-40B4-BE49-F238E27FC236}">
                <a16:creationId xmlns:a16="http://schemas.microsoft.com/office/drawing/2014/main" xmlns="" id="{60FEDECD-4896-2FBE-347E-6D381AED9B1D}"/>
              </a:ext>
            </a:extLst>
          </p:cNvPr>
          <p:cNvSpPr txBox="1"/>
          <p:nvPr>
            <p:custDataLst>
              <p:tags r:id="rId5"/>
            </p:custDataLst>
          </p:nvPr>
        </p:nvSpPr>
        <p:spPr>
          <a:xfrm>
            <a:off x="351903" y="1211066"/>
            <a:ext cx="11460482" cy="495264"/>
          </a:xfrm>
          <a:prstGeom prst="rect">
            <a:avLst/>
          </a:prstGeom>
          <a:noFill/>
        </p:spPr>
        <p:txBody>
          <a:bodyPr wrap="square">
            <a:spAutoFit/>
          </a:bodyPr>
          <a:lstStyle/>
          <a:p>
            <a:pPr>
              <a:lnSpc>
                <a:spcPct val="150000"/>
              </a:lnSpc>
            </a:pPr>
            <a:r>
              <a:rPr lang="fr-FR" sz="2000" b="1" dirty="0">
                <a:solidFill>
                  <a:srgbClr val="F6625A"/>
                </a:solidFill>
                <a:latin typeface="Century Gothic" panose="020B0502020202020204" pitchFamily="34" charset="0"/>
                <a:ea typeface="Times New Roman" panose="02020603050405020304" pitchFamily="18" charset="0"/>
              </a:rPr>
              <a:t>LES KINÉSITHÉRAPEUTES PROFESSIONNELS DE SANTÉ DU MOUVEMENT ET DU SPORT</a:t>
            </a:r>
            <a:endParaRPr lang="fr-FR" sz="2000" dirty="0">
              <a:solidFill>
                <a:srgbClr val="F6625A"/>
              </a:solidFill>
              <a:effectLst/>
              <a:latin typeface="Century Gothic" panose="020B0502020202020204" pitchFamily="34" charset="0"/>
              <a:ea typeface="Times New Roman" panose="02020603050405020304" pitchFamily="18" charset="0"/>
            </a:endParaRPr>
          </a:p>
        </p:txBody>
      </p:sp>
      <p:sp>
        <p:nvSpPr>
          <p:cNvPr id="9" name="ZoneTexte 8">
            <a:extLst>
              <a:ext uri="{FF2B5EF4-FFF2-40B4-BE49-F238E27FC236}">
                <a16:creationId xmlns:a16="http://schemas.microsoft.com/office/drawing/2014/main" xmlns="" id="{EF0259DD-5632-12BC-5285-F5933F60B701}"/>
              </a:ext>
            </a:extLst>
          </p:cNvPr>
          <p:cNvSpPr txBox="1"/>
          <p:nvPr>
            <p:custDataLst>
              <p:tags r:id="rId6"/>
            </p:custDataLst>
          </p:nvPr>
        </p:nvSpPr>
        <p:spPr>
          <a:xfrm>
            <a:off x="476001" y="1824961"/>
            <a:ext cx="11239997" cy="3000180"/>
          </a:xfrm>
          <a:prstGeom prst="rect">
            <a:avLst/>
          </a:prstGeom>
          <a:noFill/>
        </p:spPr>
        <p:txBody>
          <a:bodyPr wrap="square" rtlCol="0">
            <a:spAutoFit/>
          </a:bodyPr>
          <a:lstStyle/>
          <a:p>
            <a:pPr algn="just">
              <a:lnSpc>
                <a:spcPct val="150000"/>
              </a:lnSpc>
            </a:pPr>
            <a:r>
              <a:rPr lang="fr-FR" sz="1600" dirty="0">
                <a:latin typeface="Century Gothic" panose="020B0502020202020204" pitchFamily="34" charset="0"/>
              </a:rPr>
              <a:t>Les kinésithérapeutes que nous sommes ont l’expertise du soin par le mouvement, c’est notre cœur de métier, l’activité physique et le sport font partie intégrante de notre exercice.</a:t>
            </a:r>
          </a:p>
          <a:p>
            <a:pPr algn="just">
              <a:lnSpc>
                <a:spcPct val="150000"/>
              </a:lnSpc>
            </a:pPr>
            <a:endParaRPr lang="fr-FR" sz="1600" dirty="0">
              <a:latin typeface="Century Gothic" panose="020B0502020202020204" pitchFamily="34" charset="0"/>
            </a:endParaRPr>
          </a:p>
          <a:p>
            <a:pPr algn="just">
              <a:lnSpc>
                <a:spcPct val="150000"/>
              </a:lnSpc>
            </a:pPr>
            <a:r>
              <a:rPr lang="fr-FR" sz="1600" dirty="0">
                <a:latin typeface="Century Gothic" panose="020B0502020202020204" pitchFamily="34" charset="0"/>
              </a:rPr>
              <a:t>Alors que nous savons que nos besoins en santé vont évoluer, notamment face au défi du vieillissement de la population, l’augmentation des pathologies chroniques, des troubles musculosquelettiques, dans un contexte toujours plus grave de déserts médicaux, il est nécessaire en 2024 que les pouvoirs publics prennent conscience de la nécessité d’avoir recours à la kinésithérapie notamment en matière de prévention et de prescription EAPA. </a:t>
            </a:r>
          </a:p>
        </p:txBody>
      </p:sp>
      <p:grpSp>
        <p:nvGrpSpPr>
          <p:cNvPr id="19" name="Groupe 18">
            <a:extLst>
              <a:ext uri="{FF2B5EF4-FFF2-40B4-BE49-F238E27FC236}">
                <a16:creationId xmlns:a16="http://schemas.microsoft.com/office/drawing/2014/main" xmlns="" id="{5DA93B51-19B0-82B1-0322-A7D3FF051B4B}"/>
              </a:ext>
            </a:extLst>
          </p:cNvPr>
          <p:cNvGrpSpPr/>
          <p:nvPr>
            <p:custDataLst>
              <p:tags r:id="rId7"/>
            </p:custDataLst>
          </p:nvPr>
        </p:nvGrpSpPr>
        <p:grpSpPr>
          <a:xfrm>
            <a:off x="1493590" y="4705509"/>
            <a:ext cx="9204820" cy="1719743"/>
            <a:chOff x="1493590" y="4705509"/>
            <a:chExt cx="9204820" cy="1719743"/>
          </a:xfrm>
        </p:grpSpPr>
        <p:pic>
          <p:nvPicPr>
            <p:cNvPr id="14" name="Image 13" descr="Une image contenant texte, Danse, Police, graphisme&#10;&#10;Description générée automatiquement">
              <a:extLst>
                <a:ext uri="{FF2B5EF4-FFF2-40B4-BE49-F238E27FC236}">
                  <a16:creationId xmlns:a16="http://schemas.microsoft.com/office/drawing/2014/main" xmlns="" id="{F0DA6A9D-A0C5-DF00-43B7-21F674BF23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93590" y="4930069"/>
              <a:ext cx="1744561" cy="1270622"/>
            </a:xfrm>
            <a:prstGeom prst="rect">
              <a:avLst/>
            </a:prstGeom>
          </p:spPr>
        </p:pic>
        <p:pic>
          <p:nvPicPr>
            <p:cNvPr id="16" name="Image 15" descr="Une image contenant texte, Graphique, graphisme, capture d’écran&#10;&#10;Description générée automatiquement">
              <a:extLst>
                <a:ext uri="{FF2B5EF4-FFF2-40B4-BE49-F238E27FC236}">
                  <a16:creationId xmlns:a16="http://schemas.microsoft.com/office/drawing/2014/main" xmlns="" id="{FE37EA0E-5919-4545-7AA0-231394B75B5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4071" t="23486" r="33840" b="20978"/>
            <a:stretch/>
          </p:blipFill>
          <p:spPr>
            <a:xfrm>
              <a:off x="5566728" y="4705509"/>
              <a:ext cx="1401553" cy="1719743"/>
            </a:xfrm>
            <a:prstGeom prst="rect">
              <a:avLst/>
            </a:prstGeom>
          </p:spPr>
        </p:pic>
        <p:pic>
          <p:nvPicPr>
            <p:cNvPr id="18" name="Image 17" descr="Une image contenant Graphique, art, graphisme, Carmin&#10;&#10;Description générée automatiquement">
              <a:extLst>
                <a:ext uri="{FF2B5EF4-FFF2-40B4-BE49-F238E27FC236}">
                  <a16:creationId xmlns:a16="http://schemas.microsoft.com/office/drawing/2014/main" xmlns="" id="{C74616DC-F48E-7350-9539-DC9FE3F696B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296858" y="4734520"/>
              <a:ext cx="1401552" cy="1661720"/>
            </a:xfrm>
            <a:prstGeom prst="rect">
              <a:avLst/>
            </a:prstGeom>
          </p:spPr>
        </p:pic>
      </p:grpSp>
    </p:spTree>
    <p:extLst>
      <p:ext uri="{BB962C8B-B14F-4D97-AF65-F5344CB8AC3E}">
        <p14:creationId xmlns:p14="http://schemas.microsoft.com/office/powerpoint/2010/main" val="97829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13</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9"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sp>
        <p:nvSpPr>
          <p:cNvPr id="3" name="ZoneTexte 2">
            <a:extLst>
              <a:ext uri="{FF2B5EF4-FFF2-40B4-BE49-F238E27FC236}">
                <a16:creationId xmlns:a16="http://schemas.microsoft.com/office/drawing/2014/main" xmlns="" id="{60FEDECD-4896-2FBE-347E-6D381AED9B1D}"/>
              </a:ext>
            </a:extLst>
          </p:cNvPr>
          <p:cNvSpPr txBox="1"/>
          <p:nvPr>
            <p:custDataLst>
              <p:tags r:id="rId5"/>
            </p:custDataLst>
          </p:nvPr>
        </p:nvSpPr>
        <p:spPr>
          <a:xfrm>
            <a:off x="351903" y="1211066"/>
            <a:ext cx="11460482" cy="495264"/>
          </a:xfrm>
          <a:prstGeom prst="rect">
            <a:avLst/>
          </a:prstGeom>
          <a:noFill/>
        </p:spPr>
        <p:txBody>
          <a:bodyPr wrap="square">
            <a:spAutoFit/>
          </a:bodyPr>
          <a:lstStyle/>
          <a:p>
            <a:pPr>
              <a:lnSpc>
                <a:spcPct val="150000"/>
              </a:lnSpc>
            </a:pPr>
            <a:r>
              <a:rPr lang="fr-FR" sz="2000" b="1" dirty="0">
                <a:solidFill>
                  <a:srgbClr val="F6625A"/>
                </a:solidFill>
                <a:latin typeface="Century Gothic" panose="020B0502020202020204" pitchFamily="34" charset="0"/>
                <a:ea typeface="Times New Roman" panose="02020603050405020304" pitchFamily="18" charset="0"/>
              </a:rPr>
              <a:t>LES KINÉSITHÉRAPEUTES PROFESSIONNELS DE SANTÉ DU MOUVEMENT ET DU SPORT</a:t>
            </a:r>
            <a:endParaRPr lang="fr-FR" sz="2000" dirty="0">
              <a:solidFill>
                <a:srgbClr val="F6625A"/>
              </a:solidFill>
              <a:effectLst/>
              <a:latin typeface="Century Gothic" panose="020B0502020202020204" pitchFamily="34" charset="0"/>
              <a:ea typeface="Times New Roman" panose="02020603050405020304" pitchFamily="18" charset="0"/>
            </a:endParaRPr>
          </a:p>
        </p:txBody>
      </p:sp>
      <p:sp>
        <p:nvSpPr>
          <p:cNvPr id="9" name="ZoneTexte 8">
            <a:extLst>
              <a:ext uri="{FF2B5EF4-FFF2-40B4-BE49-F238E27FC236}">
                <a16:creationId xmlns:a16="http://schemas.microsoft.com/office/drawing/2014/main" xmlns="" id="{EF0259DD-5632-12BC-5285-F5933F60B701}"/>
              </a:ext>
            </a:extLst>
          </p:cNvPr>
          <p:cNvSpPr txBox="1"/>
          <p:nvPr>
            <p:custDataLst>
              <p:tags r:id="rId6"/>
            </p:custDataLst>
          </p:nvPr>
        </p:nvSpPr>
        <p:spPr>
          <a:xfrm>
            <a:off x="379616" y="2136056"/>
            <a:ext cx="11239997" cy="3785652"/>
          </a:xfrm>
          <a:prstGeom prst="rect">
            <a:avLst/>
          </a:prstGeom>
          <a:noFill/>
        </p:spPr>
        <p:txBody>
          <a:bodyPr wrap="square" rtlCol="0">
            <a:spAutoFit/>
          </a:bodyPr>
          <a:lstStyle/>
          <a:p>
            <a:pPr algn="just">
              <a:lnSpc>
                <a:spcPct val="150000"/>
              </a:lnSpc>
            </a:pPr>
            <a:r>
              <a:rPr lang="fr-FR" sz="1600" dirty="0">
                <a:latin typeface="Century Gothic" panose="020B0502020202020204" pitchFamily="34" charset="0"/>
              </a:rPr>
              <a:t>En cette année olympique et paralympique un petit clin d’œil au palmarès de la kinésithérapie aux Jeux Olympiques et Paralympiques de Tokyo 2020.</a:t>
            </a:r>
          </a:p>
          <a:p>
            <a:pPr algn="just">
              <a:lnSpc>
                <a:spcPct val="150000"/>
              </a:lnSpc>
            </a:pPr>
            <a:endParaRPr lang="fr-FR" sz="1600" dirty="0">
              <a:latin typeface="Century Gothic" panose="020B0502020202020204" pitchFamily="34" charset="0"/>
            </a:endParaRPr>
          </a:p>
          <a:p>
            <a:pPr algn="just">
              <a:lnSpc>
                <a:spcPct val="150000"/>
              </a:lnSpc>
            </a:pPr>
            <a:r>
              <a:rPr lang="fr-FR" sz="1600" dirty="0">
                <a:latin typeface="Century Gothic" panose="020B0502020202020204" pitchFamily="34" charset="0"/>
              </a:rPr>
              <a:t>31 étudiants ou kinésithérapeutes ont participé aux épreuves des jeux olympiques et paralympiques de Tokyo 2020 en tant que sportifs dans vingt-deux disciplines. </a:t>
            </a:r>
          </a:p>
          <a:p>
            <a:pPr algn="just">
              <a:lnSpc>
                <a:spcPct val="150000"/>
              </a:lnSpc>
            </a:pPr>
            <a:r>
              <a:rPr lang="fr-FR" sz="1600" dirty="0">
                <a:latin typeface="Century Gothic" panose="020B0502020202020204" pitchFamily="34" charset="0"/>
              </a:rPr>
              <a:t>Des athlètes qui ont rapporté 3 médailles d’or, 3 médailles d’argent et 3 médailles de bronze, dont 4 aux Jeux Olympiques et 5 aux Jeux Paralympiques. </a:t>
            </a:r>
          </a:p>
          <a:p>
            <a:pPr algn="just">
              <a:lnSpc>
                <a:spcPct val="150000"/>
              </a:lnSpc>
            </a:pPr>
            <a:endParaRPr lang="fr-FR" sz="1600" dirty="0">
              <a:latin typeface="Century Gothic" panose="020B0502020202020204" pitchFamily="34" charset="0"/>
            </a:endParaRPr>
          </a:p>
          <a:p>
            <a:pPr algn="ctr">
              <a:lnSpc>
                <a:spcPct val="150000"/>
              </a:lnSpc>
            </a:pPr>
            <a:r>
              <a:rPr lang="fr-FR" sz="1600" b="1" dirty="0">
                <a:latin typeface="Century Gothic" panose="020B0502020202020204" pitchFamily="34" charset="0"/>
              </a:rPr>
              <a:t>2024 LAISSE PRÉSAGER UNE ABONDANTE MOISSON</a:t>
            </a:r>
            <a:r>
              <a:rPr lang="fr-FR" sz="1600" b="1" dirty="0" smtClean="0">
                <a:latin typeface="Century Gothic" panose="020B0502020202020204" pitchFamily="34" charset="0"/>
              </a:rPr>
              <a:t>.</a:t>
            </a:r>
          </a:p>
          <a:p>
            <a:pPr algn="ctr">
              <a:lnSpc>
                <a:spcPct val="150000"/>
              </a:lnSpc>
            </a:pPr>
            <a:endParaRPr lang="fr-FR" sz="1600" b="1" dirty="0">
              <a:latin typeface="Century Gothic" panose="020B0502020202020204" pitchFamily="34" charset="0"/>
            </a:endParaRPr>
          </a:p>
        </p:txBody>
      </p:sp>
    </p:spTree>
    <p:extLst>
      <p:ext uri="{BB962C8B-B14F-4D97-AF65-F5344CB8AC3E}">
        <p14:creationId xmlns:p14="http://schemas.microsoft.com/office/powerpoint/2010/main" val="333436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14</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8"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sp>
        <p:nvSpPr>
          <p:cNvPr id="9" name="ZoneTexte 8">
            <a:extLst>
              <a:ext uri="{FF2B5EF4-FFF2-40B4-BE49-F238E27FC236}">
                <a16:creationId xmlns:a16="http://schemas.microsoft.com/office/drawing/2014/main" xmlns="" id="{EF0259DD-5632-12BC-5285-F5933F60B701}"/>
              </a:ext>
            </a:extLst>
          </p:cNvPr>
          <p:cNvSpPr txBox="1"/>
          <p:nvPr>
            <p:custDataLst>
              <p:tags r:id="rId5"/>
            </p:custDataLst>
          </p:nvPr>
        </p:nvSpPr>
        <p:spPr>
          <a:xfrm>
            <a:off x="476002" y="2113293"/>
            <a:ext cx="11239997" cy="3508653"/>
          </a:xfrm>
          <a:prstGeom prst="rect">
            <a:avLst/>
          </a:prstGeom>
          <a:noFill/>
        </p:spPr>
        <p:txBody>
          <a:bodyPr wrap="square" rtlCol="0">
            <a:spAutoFit/>
          </a:bodyPr>
          <a:lstStyle/>
          <a:p>
            <a:pPr algn="ctr">
              <a:lnSpc>
                <a:spcPct val="150000"/>
              </a:lnSpc>
            </a:pPr>
            <a:r>
              <a:rPr lang="fr-FR" sz="3600" b="1" dirty="0">
                <a:latin typeface="Century Gothic" panose="020B0502020202020204" pitchFamily="34" charset="0"/>
              </a:rPr>
              <a:t>REMERCIEMENTS</a:t>
            </a:r>
          </a:p>
          <a:p>
            <a:pPr algn="ctr">
              <a:lnSpc>
                <a:spcPct val="150000"/>
              </a:lnSpc>
            </a:pPr>
            <a:endParaRPr lang="fr-FR" sz="1600" dirty="0">
              <a:latin typeface="Century Gothic" panose="020B0502020202020204" pitchFamily="34" charset="0"/>
            </a:endParaRPr>
          </a:p>
          <a:p>
            <a:pPr algn="ctr">
              <a:lnSpc>
                <a:spcPct val="150000"/>
              </a:lnSpc>
            </a:pPr>
            <a:r>
              <a:rPr lang="fr-FR" sz="1600" dirty="0">
                <a:latin typeface="Century Gothic" panose="020B0502020202020204" pitchFamily="34" charset="0"/>
              </a:rPr>
              <a:t>Mme Pascale MATHIEU, Présidente du Conseil national de l’ordre des masseurs-kinésithérapeutes </a:t>
            </a:r>
          </a:p>
          <a:p>
            <a:pPr algn="ctr">
              <a:lnSpc>
                <a:spcPct val="150000"/>
              </a:lnSpc>
            </a:pPr>
            <a:endParaRPr lang="fr-FR" sz="1600" dirty="0">
              <a:latin typeface="Century Gothic" panose="020B0502020202020204" pitchFamily="34" charset="0"/>
            </a:endParaRPr>
          </a:p>
          <a:p>
            <a:pPr algn="ctr">
              <a:lnSpc>
                <a:spcPct val="150000"/>
              </a:lnSpc>
            </a:pPr>
            <a:r>
              <a:rPr lang="fr-FR" sz="1600" dirty="0">
                <a:latin typeface="Century Gothic" panose="020B0502020202020204" pitchFamily="34" charset="0"/>
              </a:rPr>
              <a:t>Mme la Dr Claire SIRET, Présidente du Conseil départemental de l’ordre des médecins </a:t>
            </a:r>
          </a:p>
          <a:p>
            <a:pPr algn="ctr">
              <a:lnSpc>
                <a:spcPct val="150000"/>
              </a:lnSpc>
            </a:pPr>
            <a:endParaRPr lang="fr-FR" sz="1600" dirty="0">
              <a:latin typeface="Century Gothic" panose="020B0502020202020204" pitchFamily="34" charset="0"/>
            </a:endParaRPr>
          </a:p>
          <a:p>
            <a:pPr algn="ctr">
              <a:lnSpc>
                <a:spcPct val="150000"/>
              </a:lnSpc>
            </a:pPr>
            <a:r>
              <a:rPr lang="fr-FR" sz="1600" dirty="0" smtClean="0">
                <a:latin typeface="Century Gothic" panose="020B0502020202020204" pitchFamily="34" charset="0"/>
              </a:rPr>
              <a:t>Mme la Dr, </a:t>
            </a:r>
            <a:r>
              <a:rPr lang="fr-FR" sz="1600" dirty="0">
                <a:latin typeface="Century Gothic" panose="020B0502020202020204" pitchFamily="34" charset="0"/>
              </a:rPr>
              <a:t>Pascale NGO MANYINGA, Conseillère médicale Délégation départementale de l’ARS en Seine-et-Marne</a:t>
            </a:r>
          </a:p>
        </p:txBody>
      </p:sp>
    </p:spTree>
    <p:extLst>
      <p:ext uri="{BB962C8B-B14F-4D97-AF65-F5344CB8AC3E}">
        <p14:creationId xmlns:p14="http://schemas.microsoft.com/office/powerpoint/2010/main" val="384451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2</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8"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sp>
        <p:nvSpPr>
          <p:cNvPr id="3" name="ZoneTexte 2">
            <a:extLst>
              <a:ext uri="{FF2B5EF4-FFF2-40B4-BE49-F238E27FC236}">
                <a16:creationId xmlns:a16="http://schemas.microsoft.com/office/drawing/2014/main" xmlns="" id="{A42A5FB8-3BE2-5D48-7F2D-1AE46C1F7D36}"/>
              </a:ext>
            </a:extLst>
          </p:cNvPr>
          <p:cNvSpPr txBox="1"/>
          <p:nvPr>
            <p:custDataLst>
              <p:tags r:id="rId5"/>
            </p:custDataLst>
          </p:nvPr>
        </p:nvSpPr>
        <p:spPr>
          <a:xfrm>
            <a:off x="379615" y="1751056"/>
            <a:ext cx="11446626" cy="4001095"/>
          </a:xfrm>
          <a:prstGeom prst="rect">
            <a:avLst/>
          </a:prstGeom>
          <a:noFill/>
        </p:spPr>
        <p:txBody>
          <a:bodyPr wrap="square">
            <a:spAutoFit/>
          </a:bodyPr>
          <a:lstStyle/>
          <a:p>
            <a:pPr lvl="0" algn="ctr"/>
            <a:r>
              <a:rPr lang="fr-FR" sz="3600" b="1" dirty="0">
                <a:latin typeface="Century Gothic" panose="020B0502020202020204" pitchFamily="34" charset="0"/>
              </a:rPr>
              <a:t>Pierre ROBERT-LUCIANI</a:t>
            </a:r>
          </a:p>
          <a:p>
            <a:pPr lvl="0" algn="ctr"/>
            <a:endParaRPr lang="fr-FR" sz="2600" dirty="0">
              <a:latin typeface="Century Gothic" panose="020B0502020202020204" pitchFamily="34" charset="0"/>
            </a:endParaRPr>
          </a:p>
          <a:p>
            <a:pPr lvl="0" algn="ctr"/>
            <a:r>
              <a:rPr lang="fr-FR" sz="2400" dirty="0">
                <a:latin typeface="Century Gothic" panose="020B0502020202020204" pitchFamily="34" charset="0"/>
              </a:rPr>
              <a:t>Président du conseil départemental de l’ordre des masseurs-kinésithérapeutes de Seine-et-Marne</a:t>
            </a:r>
          </a:p>
          <a:p>
            <a:pPr lvl="0" algn="ctr"/>
            <a:endParaRPr lang="fr-FR" sz="2400" dirty="0">
              <a:latin typeface="Century Gothic" panose="020B0502020202020204" pitchFamily="34" charset="0"/>
            </a:endParaRPr>
          </a:p>
          <a:p>
            <a:pPr lvl="0" algn="ctr"/>
            <a:r>
              <a:rPr lang="fr-FR" sz="2400" dirty="0">
                <a:latin typeface="Century Gothic" panose="020B0502020202020204" pitchFamily="34" charset="0"/>
              </a:rPr>
              <a:t>Masseur-kinésithérapeute D.E – Éducateur sportif </a:t>
            </a:r>
          </a:p>
          <a:p>
            <a:pPr lvl="0" algn="ctr"/>
            <a:endParaRPr lang="fr-FR" sz="2400" dirty="0">
              <a:latin typeface="Century Gothic" panose="020B0502020202020204" pitchFamily="34" charset="0"/>
            </a:endParaRPr>
          </a:p>
          <a:p>
            <a:pPr lvl="0" algn="ctr"/>
            <a:r>
              <a:rPr lang="fr-FR" sz="2400" dirty="0">
                <a:latin typeface="Century Gothic" panose="020B0502020202020204" pitchFamily="34" charset="0"/>
              </a:rPr>
              <a:t>Certifié en kinésithérapie du sport</a:t>
            </a:r>
          </a:p>
          <a:p>
            <a:pPr lvl="0" algn="ctr"/>
            <a:endParaRPr lang="fr-FR" sz="2400" dirty="0">
              <a:latin typeface="Century Gothic" panose="020B0502020202020204" pitchFamily="34" charset="0"/>
            </a:endParaRPr>
          </a:p>
          <a:p>
            <a:pPr lvl="0" algn="ctr"/>
            <a:r>
              <a:rPr lang="fr-FR" sz="2400" dirty="0">
                <a:latin typeface="Century Gothic" panose="020B0502020202020204" pitchFamily="34" charset="0"/>
              </a:rPr>
              <a:t>Ancien kinésithérapeute du cercle d’escrime Melun val de seine</a:t>
            </a:r>
          </a:p>
        </p:txBody>
      </p:sp>
    </p:spTree>
    <p:extLst>
      <p:ext uri="{BB962C8B-B14F-4D97-AF65-F5344CB8AC3E}">
        <p14:creationId xmlns:p14="http://schemas.microsoft.com/office/powerpoint/2010/main" val="264664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3</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8"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sp>
        <p:nvSpPr>
          <p:cNvPr id="5" name="ZoneTexte 4">
            <a:extLst>
              <a:ext uri="{FF2B5EF4-FFF2-40B4-BE49-F238E27FC236}">
                <a16:creationId xmlns:a16="http://schemas.microsoft.com/office/drawing/2014/main" xmlns="" id="{08BE9490-AE6B-A681-9A05-08C7E3D4F186}"/>
              </a:ext>
            </a:extLst>
          </p:cNvPr>
          <p:cNvSpPr txBox="1"/>
          <p:nvPr>
            <p:custDataLst>
              <p:tags r:id="rId5"/>
            </p:custDataLst>
          </p:nvPr>
        </p:nvSpPr>
        <p:spPr>
          <a:xfrm>
            <a:off x="365759" y="1211066"/>
            <a:ext cx="11446626" cy="5141279"/>
          </a:xfrm>
          <a:prstGeom prst="rect">
            <a:avLst/>
          </a:prstGeom>
          <a:noFill/>
        </p:spPr>
        <p:txBody>
          <a:bodyPr wrap="square">
            <a:spAutoFit/>
          </a:bodyPr>
          <a:lstStyle/>
          <a:p>
            <a:r>
              <a:rPr lang="fr-FR" sz="1600" dirty="0">
                <a:effectLst/>
                <a:latin typeface="Century Gothic" panose="020B0502020202020204" pitchFamily="34" charset="0"/>
                <a:ea typeface="Times New Roman" panose="02020603050405020304" pitchFamily="18" charset="0"/>
              </a:rPr>
              <a:t>Rôle du kinésithérapeute dans le parcours APA  : de la prescription à son renouvellement (et sa plus-value pour certains profils de patients) :</a:t>
            </a:r>
          </a:p>
          <a:p>
            <a:endParaRPr lang="fr-FR" sz="1600" dirty="0">
              <a:latin typeface="Century Gothic" panose="020B0502020202020204" pitchFamily="34"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86759"/>
                </a:solidFill>
                <a:effectLst/>
                <a:uLnTx/>
                <a:uFillTx/>
                <a:latin typeface="Century Gothic" panose="020B0502020202020204" pitchFamily="34" charset="0"/>
                <a:ea typeface="+mn-ea"/>
                <a:cs typeface="+mn-cs"/>
              </a:rPr>
              <a:t>QUE DIT LE DÉCRET DE LOI RELATIF À LA PRESCRIPTION APA ET À SON RENOUVELLEMENT ? </a:t>
            </a:r>
            <a:endParaRPr kumimoji="0" lang="en-US" sz="2000" b="1" i="0" u="none" strike="noStrike" kern="1200" cap="none" spc="0" normalizeH="0" baseline="0" noProof="0" dirty="0">
              <a:ln>
                <a:noFill/>
              </a:ln>
              <a:solidFill>
                <a:srgbClr val="F86759"/>
              </a:solidFill>
              <a:effectLst/>
              <a:uLnTx/>
              <a:uFillTx/>
              <a:latin typeface="Century Gothic" panose="020B0502020202020204" pitchFamily="34" charset="0"/>
              <a:ea typeface="+mn-ea"/>
              <a:cs typeface="+mn-cs"/>
            </a:endParaRPr>
          </a:p>
          <a:p>
            <a:endParaRPr lang="fr-FR" sz="1600" dirty="0">
              <a:effectLst/>
              <a:latin typeface="Century Gothic" panose="020B0502020202020204" pitchFamily="34" charset="0"/>
              <a:ea typeface="Times New Roman" panose="02020603050405020304" pitchFamily="18" charset="0"/>
            </a:endParaRP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Définition des APA </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Adaptées aux limitations fonctionnelles des patients </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Se distinguent des actes de rééducation  (réservés aux PS) </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Limitation fonctionnelle sévère</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Bilan fonctionnel par PS : intervention des EAPA en complémentarité des PS</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Renouvellement de la prescription APA par le kinésithérapeute</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Garantir les meilleures conditions de sécurité aux patients</a:t>
            </a:r>
          </a:p>
          <a:p>
            <a:pPr marL="285750" indent="-285750">
              <a:buFont typeface="Arial" panose="020B0604020202020204" pitchFamily="34" charset="0"/>
              <a:buChar char="•"/>
            </a:pPr>
            <a:endParaRPr lang="fr-FR" sz="1600" dirty="0">
              <a:latin typeface="Century Gothic" panose="020B0502020202020204" pitchFamily="34" charset="0"/>
              <a:ea typeface="Times New Roman" panose="02020603050405020304" pitchFamily="18" charset="0"/>
            </a:endParaRPr>
          </a:p>
          <a:p>
            <a:pPr marL="285750" indent="-285750">
              <a:buFont typeface="Arial" panose="020B0604020202020204" pitchFamily="34" charset="0"/>
              <a:buChar char="•"/>
            </a:pPr>
            <a:endParaRPr lang="fr-FR" sz="1600" dirty="0">
              <a:latin typeface="Century Gothic" panose="020B0502020202020204" pitchFamily="34" charset="0"/>
              <a:ea typeface="Times New Roman" panose="02020603050405020304" pitchFamily="18" charset="0"/>
            </a:endParaRPr>
          </a:p>
          <a:p>
            <a:pPr marL="285750" indent="-285750">
              <a:buFont typeface="Arial" panose="020B0604020202020204" pitchFamily="34" charset="0"/>
              <a:buChar char="•"/>
            </a:pPr>
            <a:endParaRPr lang="fr-FR" sz="1600" dirty="0">
              <a:latin typeface="Century Gothic" panose="020B0502020202020204" pitchFamily="34" charset="0"/>
              <a:ea typeface="Times New Roman" panose="02020603050405020304" pitchFamily="18" charset="0"/>
            </a:endParaRPr>
          </a:p>
          <a:p>
            <a:pPr>
              <a:lnSpc>
                <a:spcPct val="150000"/>
              </a:lnSpc>
            </a:pPr>
            <a:r>
              <a:rPr lang="fr-FR" sz="1000" b="1" dirty="0">
                <a:effectLst/>
                <a:latin typeface="Century Gothic" panose="020B0502020202020204" pitchFamily="34" charset="0"/>
                <a:ea typeface="Times New Roman" panose="02020603050405020304" pitchFamily="18" charset="0"/>
              </a:rPr>
              <a:t>EAPA</a:t>
            </a:r>
            <a:r>
              <a:rPr lang="fr-FR" sz="1000" dirty="0">
                <a:effectLst/>
                <a:latin typeface="Century Gothic" panose="020B0502020202020204" pitchFamily="34" charset="0"/>
                <a:ea typeface="Times New Roman" panose="02020603050405020304" pitchFamily="18" charset="0"/>
              </a:rPr>
              <a:t>: Enseignant ou Éducateur Activité Physique Adaptée		</a:t>
            </a:r>
            <a:r>
              <a:rPr lang="fr-FR" sz="1000" b="1" dirty="0">
                <a:effectLst/>
                <a:latin typeface="Century Gothic" panose="020B0502020202020204" pitchFamily="34" charset="0"/>
                <a:ea typeface="Times New Roman" panose="02020603050405020304" pitchFamily="18" charset="0"/>
              </a:rPr>
              <a:t>MK</a:t>
            </a:r>
            <a:r>
              <a:rPr lang="fr-FR" sz="1000" dirty="0">
                <a:effectLst/>
                <a:latin typeface="Century Gothic" panose="020B0502020202020204" pitchFamily="34" charset="0"/>
                <a:ea typeface="Times New Roman" panose="02020603050405020304" pitchFamily="18" charset="0"/>
              </a:rPr>
              <a:t>: Masseur-kinésithérapeute	</a:t>
            </a:r>
            <a:r>
              <a:rPr lang="fr-FR" sz="1000" b="1" dirty="0">
                <a:effectLst/>
                <a:latin typeface="Century Gothic" panose="020B0502020202020204" pitchFamily="34" charset="0"/>
                <a:ea typeface="Times New Roman" panose="02020603050405020304" pitchFamily="18" charset="0"/>
              </a:rPr>
              <a:t>MSS</a:t>
            </a:r>
            <a:r>
              <a:rPr lang="fr-FR" sz="1000" dirty="0">
                <a:effectLst/>
                <a:latin typeface="Century Gothic" panose="020B0502020202020204" pitchFamily="34" charset="0"/>
                <a:ea typeface="Times New Roman" panose="02020603050405020304" pitchFamily="18" charset="0"/>
              </a:rPr>
              <a:t>: Maison Sport Santé	</a:t>
            </a:r>
            <a:r>
              <a:rPr lang="fr-FR" sz="1000" b="1" dirty="0">
                <a:effectLst/>
                <a:latin typeface="Century Gothic" panose="020B0502020202020204" pitchFamily="34" charset="0"/>
                <a:ea typeface="Times New Roman" panose="02020603050405020304" pitchFamily="18" charset="0"/>
              </a:rPr>
              <a:t>CNO</a:t>
            </a:r>
            <a:r>
              <a:rPr lang="fr-FR" sz="1000" dirty="0">
                <a:effectLst/>
                <a:latin typeface="Century Gothic" panose="020B0502020202020204" pitchFamily="34" charset="0"/>
                <a:ea typeface="Times New Roman" panose="02020603050405020304" pitchFamily="18" charset="0"/>
              </a:rPr>
              <a:t>: Conseil National de l’Ordre</a:t>
            </a:r>
          </a:p>
          <a:p>
            <a:pPr>
              <a:lnSpc>
                <a:spcPct val="150000"/>
              </a:lnSpc>
            </a:pPr>
            <a:r>
              <a:rPr lang="fr-FR" sz="1000" b="1" dirty="0">
                <a:effectLst/>
                <a:latin typeface="Century Gothic" panose="020B0502020202020204" pitchFamily="34" charset="0"/>
                <a:ea typeface="Times New Roman" panose="02020603050405020304" pitchFamily="18" charset="0"/>
              </a:rPr>
              <a:t>HAS</a:t>
            </a:r>
            <a:r>
              <a:rPr lang="fr-FR" sz="1000" dirty="0">
                <a:effectLst/>
                <a:latin typeface="Century Gothic" panose="020B0502020202020204" pitchFamily="34" charset="0"/>
                <a:ea typeface="Times New Roman" panose="02020603050405020304" pitchFamily="18" charset="0"/>
              </a:rPr>
              <a:t>: Haute Autorité de Santé </a:t>
            </a:r>
            <a:endParaRPr lang="fr-FR" sz="16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4302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4</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8"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sp>
        <p:nvSpPr>
          <p:cNvPr id="5" name="ZoneTexte 4">
            <a:extLst>
              <a:ext uri="{FF2B5EF4-FFF2-40B4-BE49-F238E27FC236}">
                <a16:creationId xmlns:a16="http://schemas.microsoft.com/office/drawing/2014/main" xmlns="" id="{08BE9490-AE6B-A681-9A05-08C7E3D4F186}"/>
              </a:ext>
            </a:extLst>
          </p:cNvPr>
          <p:cNvSpPr txBox="1"/>
          <p:nvPr>
            <p:custDataLst>
              <p:tags r:id="rId5"/>
            </p:custDataLst>
          </p:nvPr>
        </p:nvSpPr>
        <p:spPr>
          <a:xfrm>
            <a:off x="365759" y="1211066"/>
            <a:ext cx="11446626" cy="3923510"/>
          </a:xfrm>
          <a:prstGeom prst="rect">
            <a:avLst/>
          </a:prstGeom>
          <a:noFill/>
        </p:spPr>
        <p:txBody>
          <a:bodyPr wrap="square">
            <a:spAutoFit/>
          </a:bodyPr>
          <a:lstStyle/>
          <a:p>
            <a:pPr>
              <a:lnSpc>
                <a:spcPct val="150000"/>
              </a:lnSpc>
            </a:pPr>
            <a:r>
              <a:rPr lang="fr-FR" sz="2000" b="1" dirty="0">
                <a:solidFill>
                  <a:srgbClr val="F6625A"/>
                </a:solidFill>
                <a:effectLst/>
                <a:latin typeface="Century Gothic" panose="020B0502020202020204" pitchFamily="34" charset="0"/>
                <a:ea typeface="Times New Roman" panose="02020603050405020304" pitchFamily="18" charset="0"/>
              </a:rPr>
              <a:t>LES KINÉSITHÉRAPEUTES ONT-ILS UN RÔLE PARTICULIER À JOUER DANS LA PRÉVENTION EN SANTÉ ET DANS L’INCITATION À PRATIQUER UNE ACTIVITÉ PHYSIQUE ADAPTÉE ?</a:t>
            </a:r>
            <a:r>
              <a:rPr lang="fr-FR" sz="2000" b="1" dirty="0">
                <a:effectLst/>
                <a:latin typeface="Century Gothic" panose="020B0502020202020204" pitchFamily="34" charset="0"/>
                <a:ea typeface="Times New Roman" panose="02020603050405020304" pitchFamily="18" charset="0"/>
              </a:rPr>
              <a:t/>
            </a:r>
            <a:br>
              <a:rPr lang="fr-FR" sz="2000" b="1" dirty="0">
                <a:effectLst/>
                <a:latin typeface="Century Gothic" panose="020B0502020202020204" pitchFamily="34" charset="0"/>
                <a:ea typeface="Times New Roman" panose="02020603050405020304" pitchFamily="18" charset="0"/>
              </a:rPr>
            </a:br>
            <a:endParaRPr lang="fr-FR" sz="1600" dirty="0">
              <a:effectLst/>
              <a:latin typeface="Century Gothic" panose="020B0502020202020204" pitchFamily="34" charset="0"/>
              <a:ea typeface="Times New Roman" panose="02020603050405020304" pitchFamily="18" charset="0"/>
            </a:endParaRP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Le kinésithérapeute a un rôle important en matière de promotion de l’activité physique : faire du sport, de manière adaptée.</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Quand il le faut, orienter le patient vers le médecin, pour examen complémentaire.</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Pour l’ensemble de la population, il est important de rappeler les bénéfices du sport-santé.</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Encourager ceux qui reprennent une activité sportive en autonomie.</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Sport et santé sont indissociables : le sport doit être adapté à la condition physique, aux possibilités et aux goûts de chacun, bien-être physique et psychologique. </a:t>
            </a:r>
          </a:p>
        </p:txBody>
      </p:sp>
    </p:spTree>
    <p:extLst>
      <p:ext uri="{BB962C8B-B14F-4D97-AF65-F5344CB8AC3E}">
        <p14:creationId xmlns:p14="http://schemas.microsoft.com/office/powerpoint/2010/main" val="166730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5</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10"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sp>
        <p:nvSpPr>
          <p:cNvPr id="5" name="ZoneTexte 4">
            <a:extLst>
              <a:ext uri="{FF2B5EF4-FFF2-40B4-BE49-F238E27FC236}">
                <a16:creationId xmlns:a16="http://schemas.microsoft.com/office/drawing/2014/main" xmlns="" id="{08BE9490-AE6B-A681-9A05-08C7E3D4F186}"/>
              </a:ext>
            </a:extLst>
          </p:cNvPr>
          <p:cNvSpPr txBox="1"/>
          <p:nvPr>
            <p:custDataLst>
              <p:tags r:id="rId5"/>
            </p:custDataLst>
          </p:nvPr>
        </p:nvSpPr>
        <p:spPr>
          <a:xfrm>
            <a:off x="365759" y="1211066"/>
            <a:ext cx="11460482" cy="495264"/>
          </a:xfrm>
          <a:prstGeom prst="rect">
            <a:avLst/>
          </a:prstGeom>
          <a:noFill/>
        </p:spPr>
        <p:txBody>
          <a:bodyPr wrap="square">
            <a:spAutoFit/>
          </a:bodyPr>
          <a:lstStyle/>
          <a:p>
            <a:pPr>
              <a:lnSpc>
                <a:spcPct val="150000"/>
              </a:lnSpc>
            </a:pPr>
            <a:r>
              <a:rPr lang="fr-FR" sz="2000" b="1" dirty="0">
                <a:solidFill>
                  <a:srgbClr val="F6625A"/>
                </a:solidFill>
                <a:effectLst/>
                <a:latin typeface="Century Gothic" panose="020B0502020202020204" pitchFamily="34" charset="0"/>
                <a:ea typeface="Times New Roman" panose="02020603050405020304" pitchFamily="18" charset="0"/>
              </a:rPr>
              <a:t>LE TRAVAIL EN ÉQUIPE MÉDECIN/EAPA/ MK : CLÉ DU “BIEN VIEILLIR” DE LA POPULATION</a:t>
            </a:r>
            <a:endParaRPr lang="fr-FR" sz="2000" dirty="0">
              <a:solidFill>
                <a:srgbClr val="F6625A"/>
              </a:solidFill>
              <a:effectLst/>
              <a:latin typeface="Century Gothic" panose="020B0502020202020204" pitchFamily="34" charset="0"/>
              <a:ea typeface="Times New Roman" panose="02020603050405020304" pitchFamily="18" charset="0"/>
            </a:endParaRPr>
          </a:p>
        </p:txBody>
      </p:sp>
      <p:sp>
        <p:nvSpPr>
          <p:cNvPr id="3" name="ZoneTexte 2">
            <a:extLst>
              <a:ext uri="{FF2B5EF4-FFF2-40B4-BE49-F238E27FC236}">
                <a16:creationId xmlns:a16="http://schemas.microsoft.com/office/drawing/2014/main" xmlns="" id="{6B8A2C6D-DC08-C872-FD10-3C54191744F3}"/>
              </a:ext>
            </a:extLst>
          </p:cNvPr>
          <p:cNvSpPr txBox="1"/>
          <p:nvPr>
            <p:custDataLst>
              <p:tags r:id="rId6"/>
            </p:custDataLst>
          </p:nvPr>
        </p:nvSpPr>
        <p:spPr>
          <a:xfrm>
            <a:off x="572387" y="2263806"/>
            <a:ext cx="6158814" cy="44319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Apport bénéfique majeur de l’activité physique adaptée</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L’APA est un complément à la kinésithérapie, le CNO et la profession déplorent que la primo-prescription EAPA ne soit pas élargie aux MK ! </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Méconnaissance du dispositif APA </a:t>
            </a:r>
            <a:r>
              <a:rPr lang="fr-FR" sz="1600" dirty="0">
                <a:latin typeface="Calibri" panose="020F0502020204030204" pitchFamily="34" charset="0"/>
                <a:ea typeface="Times New Roman" panose="02020603050405020304" pitchFamily="18" charset="0"/>
                <a:cs typeface="Calibri" panose="020F0502020204030204" pitchFamily="34" charset="0"/>
              </a:rPr>
              <a:t>. </a:t>
            </a:r>
            <a:r>
              <a:rPr lang="fr-FR" sz="1600" dirty="0">
                <a:latin typeface="Calibri" panose="020F0502020204030204" pitchFamily="34" charset="0"/>
                <a:cs typeface="Calibri" panose="020F0502020204030204" pitchFamily="34" charset="0"/>
              </a:rPr>
              <a:t>Il est intolérable que  la pénurie de MK puisse entrainer  le recrutement  d’EAPA en lieu et place des MK! </a:t>
            </a:r>
            <a:endParaRPr lang="fr-FR" sz="1600" dirty="0">
              <a:effectLst/>
              <a:latin typeface="Century Gothic" panose="020B0502020202020204" pitchFamily="34" charset="0"/>
              <a:ea typeface="Times New Roman" panose="02020603050405020304" pitchFamily="18" charset="0"/>
            </a:endParaRP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Le projet de loi de financement de la Sécurité sociale pour 2024</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Importance de la prise en charge diététique et psychologique</a:t>
            </a:r>
          </a:p>
          <a:p>
            <a:endParaRPr lang="fr-FR" dirty="0"/>
          </a:p>
        </p:txBody>
      </p:sp>
      <p:pic>
        <p:nvPicPr>
          <p:cNvPr id="13" name="Image 12" descr="Une image contenant texte, habits, livre, affiche&#10;&#10;Description générée automatiquement">
            <a:extLst>
              <a:ext uri="{FF2B5EF4-FFF2-40B4-BE49-F238E27FC236}">
                <a16:creationId xmlns:a16="http://schemas.microsoft.com/office/drawing/2014/main" xmlns="" id="{F6D1C9DB-942F-2DCC-0602-C896A746E8AC}"/>
              </a:ext>
            </a:extLst>
          </p:cNvPr>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7219195" y="1934788"/>
            <a:ext cx="3621349" cy="4345619"/>
          </a:xfrm>
          <a:prstGeom prst="rect">
            <a:avLst/>
          </a:prstGeom>
        </p:spPr>
      </p:pic>
    </p:spTree>
    <p:extLst>
      <p:ext uri="{BB962C8B-B14F-4D97-AF65-F5344CB8AC3E}">
        <p14:creationId xmlns:p14="http://schemas.microsoft.com/office/powerpoint/2010/main" val="300345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6</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12"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sp>
        <p:nvSpPr>
          <p:cNvPr id="5" name="ZoneTexte 4">
            <a:extLst>
              <a:ext uri="{FF2B5EF4-FFF2-40B4-BE49-F238E27FC236}">
                <a16:creationId xmlns:a16="http://schemas.microsoft.com/office/drawing/2014/main" xmlns="" id="{08BE9490-AE6B-A681-9A05-08C7E3D4F186}"/>
              </a:ext>
            </a:extLst>
          </p:cNvPr>
          <p:cNvSpPr txBox="1"/>
          <p:nvPr>
            <p:custDataLst>
              <p:tags r:id="rId5"/>
            </p:custDataLst>
          </p:nvPr>
        </p:nvSpPr>
        <p:spPr>
          <a:xfrm>
            <a:off x="365759" y="1211066"/>
            <a:ext cx="11460482" cy="495264"/>
          </a:xfrm>
          <a:prstGeom prst="rect">
            <a:avLst/>
          </a:prstGeom>
          <a:noFill/>
        </p:spPr>
        <p:txBody>
          <a:bodyPr wrap="square">
            <a:spAutoFit/>
          </a:bodyPr>
          <a:lstStyle/>
          <a:p>
            <a:pPr>
              <a:lnSpc>
                <a:spcPct val="150000"/>
              </a:lnSpc>
            </a:pPr>
            <a:r>
              <a:rPr lang="fr-FR" sz="2000" b="1" dirty="0">
                <a:solidFill>
                  <a:srgbClr val="F6625A"/>
                </a:solidFill>
                <a:effectLst/>
                <a:latin typeface="Century Gothic" panose="020B0502020202020204" pitchFamily="34" charset="0"/>
                <a:ea typeface="Times New Roman" panose="02020603050405020304" pitchFamily="18" charset="0"/>
              </a:rPr>
              <a:t>LES OUTILS À LA PRESCRIPTION EAPA POUR LES MK ET COMPLÉMENTARITÉ</a:t>
            </a:r>
            <a:endParaRPr lang="fr-FR" sz="2000" dirty="0">
              <a:solidFill>
                <a:srgbClr val="F6625A"/>
              </a:solidFill>
              <a:effectLst/>
              <a:latin typeface="Century Gothic" panose="020B0502020202020204" pitchFamily="34" charset="0"/>
              <a:ea typeface="Times New Roman" panose="02020603050405020304" pitchFamily="18" charset="0"/>
            </a:endParaRPr>
          </a:p>
        </p:txBody>
      </p:sp>
      <p:sp>
        <p:nvSpPr>
          <p:cNvPr id="3" name="ZoneTexte 2">
            <a:extLst>
              <a:ext uri="{FF2B5EF4-FFF2-40B4-BE49-F238E27FC236}">
                <a16:creationId xmlns:a16="http://schemas.microsoft.com/office/drawing/2014/main" xmlns="" id="{6B8A2C6D-DC08-C872-FD10-3C54191744F3}"/>
              </a:ext>
            </a:extLst>
          </p:cNvPr>
          <p:cNvSpPr txBox="1"/>
          <p:nvPr>
            <p:custDataLst>
              <p:tags r:id="rId6"/>
            </p:custDataLst>
          </p:nvPr>
        </p:nvSpPr>
        <p:spPr>
          <a:xfrm>
            <a:off x="379615" y="2153968"/>
            <a:ext cx="4307795" cy="4247317"/>
          </a:xfrm>
          <a:prstGeom prst="rect">
            <a:avLst/>
          </a:prstGeom>
          <a:noFill/>
        </p:spPr>
        <p:txBody>
          <a:bodyPr wrap="square" rtlCol="0">
            <a:spAutoFit/>
          </a:bodyPr>
          <a:lstStyle/>
          <a:p>
            <a:pPr>
              <a:lnSpc>
                <a:spcPct val="150000"/>
              </a:lnSpc>
            </a:pPr>
            <a:r>
              <a:rPr lang="fr-FR" sz="1600" b="1" dirty="0">
                <a:effectLst/>
                <a:latin typeface="Century Gothic" panose="020B0502020202020204" pitchFamily="34" charset="0"/>
                <a:ea typeface="Times New Roman" panose="02020603050405020304" pitchFamily="18" charset="0"/>
              </a:rPr>
              <a:t>Autre bilan kinésithérapique pour la mise en œuvre d’une APA - présentation des outils d’</a:t>
            </a:r>
            <a:r>
              <a:rPr lang="fr-FR" sz="1600" b="1" dirty="0">
                <a:latin typeface="Century Gothic" panose="020B0502020202020204" pitchFamily="34" charset="0"/>
                <a:ea typeface="Times New Roman" panose="02020603050405020304" pitchFamily="18" charset="0"/>
              </a:rPr>
              <a:t>é</a:t>
            </a:r>
            <a:r>
              <a:rPr lang="fr-FR" sz="1600" b="1" dirty="0">
                <a:effectLst/>
                <a:latin typeface="Century Gothic" panose="020B0502020202020204" pitchFamily="34" charset="0"/>
                <a:ea typeface="Times New Roman" panose="02020603050405020304" pitchFamily="18" charset="0"/>
              </a:rPr>
              <a:t>valuation </a:t>
            </a:r>
            <a:endParaRPr lang="fr-FR" sz="1600" b="1" dirty="0">
              <a:latin typeface="Century Gothic" panose="020B0502020202020204" pitchFamily="34" charset="0"/>
              <a:ea typeface="Times New Roman" panose="02020603050405020304" pitchFamily="18" charset="0"/>
            </a:endParaRPr>
          </a:p>
          <a:p>
            <a:pPr>
              <a:lnSpc>
                <a:spcPct val="150000"/>
              </a:lnSpc>
            </a:pPr>
            <a:r>
              <a:rPr lang="fr-FR" sz="1200" b="1" dirty="0">
                <a:latin typeface="Century Gothic" panose="020B0502020202020204" pitchFamily="34" charset="0"/>
                <a:ea typeface="Times New Roman" panose="02020603050405020304" pitchFamily="18" charset="0"/>
              </a:rPr>
              <a:t>P</a:t>
            </a:r>
            <a:r>
              <a:rPr lang="fr-FR" sz="1200" b="1" dirty="0">
                <a:effectLst/>
                <a:latin typeface="Century Gothic" panose="020B0502020202020204" pitchFamily="34" charset="0"/>
                <a:ea typeface="Times New Roman" panose="02020603050405020304" pitchFamily="18" charset="0"/>
              </a:rPr>
              <a:t>12</a:t>
            </a:r>
            <a:r>
              <a:rPr lang="fr-FR" sz="1200" dirty="0">
                <a:effectLst/>
                <a:latin typeface="Century Gothic" panose="020B0502020202020204" pitchFamily="34" charset="0"/>
                <a:ea typeface="Times New Roman" panose="02020603050405020304" pitchFamily="18" charset="0"/>
              </a:rPr>
              <a:t> – 1.Évaluations neuro-musculaires</a:t>
            </a:r>
          </a:p>
          <a:p>
            <a:pPr>
              <a:lnSpc>
                <a:spcPct val="150000"/>
              </a:lnSpc>
            </a:pPr>
            <a:r>
              <a:rPr lang="fr-FR" sz="1200" b="1" dirty="0">
                <a:latin typeface="Century Gothic" panose="020B0502020202020204" pitchFamily="34" charset="0"/>
                <a:ea typeface="Times New Roman" panose="02020603050405020304" pitchFamily="18" charset="0"/>
              </a:rPr>
              <a:t>P</a:t>
            </a:r>
            <a:r>
              <a:rPr lang="fr-FR" sz="1200" b="1" dirty="0">
                <a:effectLst/>
                <a:latin typeface="Century Gothic" panose="020B0502020202020204" pitchFamily="34" charset="0"/>
                <a:ea typeface="Times New Roman" panose="02020603050405020304" pitchFamily="18" charset="0"/>
              </a:rPr>
              <a:t>12</a:t>
            </a:r>
            <a:r>
              <a:rPr lang="fr-FR" sz="1200" dirty="0">
                <a:effectLst/>
                <a:latin typeface="Century Gothic" panose="020B0502020202020204" pitchFamily="34" charset="0"/>
                <a:ea typeface="Times New Roman" panose="02020603050405020304" pitchFamily="18" charset="0"/>
              </a:rPr>
              <a:t> – 2.Échelle de Borg</a:t>
            </a:r>
          </a:p>
          <a:p>
            <a:pPr>
              <a:lnSpc>
                <a:spcPct val="150000"/>
              </a:lnSpc>
            </a:pPr>
            <a:r>
              <a:rPr lang="fr-FR" sz="1200" b="1" dirty="0">
                <a:latin typeface="Century Gothic" panose="020B0502020202020204" pitchFamily="34" charset="0"/>
                <a:ea typeface="Times New Roman" panose="02020603050405020304" pitchFamily="18" charset="0"/>
              </a:rPr>
              <a:t>P</a:t>
            </a:r>
            <a:r>
              <a:rPr lang="fr-FR" sz="1200" b="1" dirty="0">
                <a:effectLst/>
                <a:latin typeface="Century Gothic" panose="020B0502020202020204" pitchFamily="34" charset="0"/>
                <a:ea typeface="Times New Roman" panose="02020603050405020304" pitchFamily="18" charset="0"/>
              </a:rPr>
              <a:t>13</a:t>
            </a:r>
            <a:r>
              <a:rPr lang="fr-FR" sz="1200" dirty="0">
                <a:effectLst/>
                <a:latin typeface="Century Gothic" panose="020B0502020202020204" pitchFamily="34" charset="0"/>
                <a:ea typeface="Times New Roman" panose="02020603050405020304" pitchFamily="18" charset="0"/>
              </a:rPr>
              <a:t> – 3.Test de la marche de 6 minutes 6MWT</a:t>
            </a:r>
          </a:p>
          <a:p>
            <a:pPr>
              <a:lnSpc>
                <a:spcPct val="150000"/>
              </a:lnSpc>
            </a:pPr>
            <a:r>
              <a:rPr lang="fr-FR" sz="1200" b="1" dirty="0">
                <a:latin typeface="Century Gothic" panose="020B0502020202020204" pitchFamily="34" charset="0"/>
                <a:ea typeface="Times New Roman" panose="02020603050405020304" pitchFamily="18" charset="0"/>
              </a:rPr>
              <a:t>P</a:t>
            </a:r>
            <a:r>
              <a:rPr lang="fr-FR" sz="1200" b="1" dirty="0">
                <a:effectLst/>
                <a:latin typeface="Century Gothic" panose="020B0502020202020204" pitchFamily="34" charset="0"/>
                <a:ea typeface="Times New Roman" panose="02020603050405020304" pitchFamily="18" charset="0"/>
              </a:rPr>
              <a:t>15</a:t>
            </a:r>
            <a:r>
              <a:rPr lang="fr-FR" sz="1200" dirty="0">
                <a:effectLst/>
                <a:latin typeface="Century Gothic" panose="020B0502020202020204" pitchFamily="34" charset="0"/>
                <a:ea typeface="Times New Roman" panose="02020603050405020304" pitchFamily="18" charset="0"/>
              </a:rPr>
              <a:t> – 4.One leg balance test : test d’</a:t>
            </a:r>
            <a:r>
              <a:rPr lang="fr-FR" sz="1200" dirty="0">
                <a:latin typeface="Century Gothic" panose="020B0502020202020204" pitchFamily="34" charset="0"/>
                <a:ea typeface="Times New Roman" panose="02020603050405020304" pitchFamily="18" charset="0"/>
              </a:rPr>
              <a:t>é</a:t>
            </a:r>
            <a:r>
              <a:rPr lang="fr-FR" sz="1200" dirty="0">
                <a:effectLst/>
                <a:latin typeface="Century Gothic" panose="020B0502020202020204" pitchFamily="34" charset="0"/>
                <a:ea typeface="Times New Roman" panose="02020603050405020304" pitchFamily="18" charset="0"/>
              </a:rPr>
              <a:t>quilibre unimodal</a:t>
            </a:r>
          </a:p>
          <a:p>
            <a:pPr>
              <a:lnSpc>
                <a:spcPct val="150000"/>
              </a:lnSpc>
            </a:pPr>
            <a:r>
              <a:rPr lang="fr-FR" sz="1200" b="1" dirty="0">
                <a:latin typeface="Century Gothic" panose="020B0502020202020204" pitchFamily="34" charset="0"/>
                <a:ea typeface="Times New Roman" panose="02020603050405020304" pitchFamily="18" charset="0"/>
              </a:rPr>
              <a:t>P</a:t>
            </a:r>
            <a:r>
              <a:rPr lang="fr-FR" sz="1200" b="1" dirty="0">
                <a:effectLst/>
                <a:latin typeface="Century Gothic" panose="020B0502020202020204" pitchFamily="34" charset="0"/>
                <a:ea typeface="Times New Roman" panose="02020603050405020304" pitchFamily="18" charset="0"/>
              </a:rPr>
              <a:t>15</a:t>
            </a:r>
            <a:r>
              <a:rPr lang="fr-FR" sz="1200" dirty="0">
                <a:effectLst/>
                <a:latin typeface="Century Gothic" panose="020B0502020202020204" pitchFamily="34" charset="0"/>
                <a:ea typeface="Times New Roman" panose="02020603050405020304" pitchFamily="18" charset="0"/>
              </a:rPr>
              <a:t> – 5.Time up and go test</a:t>
            </a:r>
          </a:p>
          <a:p>
            <a:pPr>
              <a:lnSpc>
                <a:spcPct val="150000"/>
              </a:lnSpc>
            </a:pPr>
            <a:r>
              <a:rPr lang="fr-FR" sz="1200" b="1" dirty="0">
                <a:effectLst/>
                <a:latin typeface="Century Gothic" panose="020B0502020202020204" pitchFamily="34" charset="0"/>
                <a:ea typeface="Times New Roman" panose="02020603050405020304" pitchFamily="18" charset="0"/>
              </a:rPr>
              <a:t>P16</a:t>
            </a:r>
            <a:r>
              <a:rPr lang="fr-FR" sz="1200" dirty="0">
                <a:effectLst/>
                <a:latin typeface="Century Gothic" panose="020B0502020202020204" pitchFamily="34" charset="0"/>
                <a:ea typeface="Times New Roman" panose="02020603050405020304" pitchFamily="18" charset="0"/>
              </a:rPr>
              <a:t> – 6.Questionnaire IPAQ : International Physical Activity </a:t>
            </a:r>
            <a:r>
              <a:rPr lang="fr-FR" sz="1200" dirty="0" err="1">
                <a:effectLst/>
                <a:latin typeface="Century Gothic" panose="020B0502020202020204" pitchFamily="34" charset="0"/>
                <a:ea typeface="Times New Roman" panose="02020603050405020304" pitchFamily="18" charset="0"/>
              </a:rPr>
              <a:t>Questionary</a:t>
            </a:r>
            <a:endParaRPr lang="fr-FR" sz="1200" dirty="0">
              <a:effectLst/>
              <a:latin typeface="Century Gothic" panose="020B0502020202020204" pitchFamily="34" charset="0"/>
              <a:ea typeface="Times New Roman" panose="02020603050405020304" pitchFamily="18" charset="0"/>
            </a:endParaRPr>
          </a:p>
          <a:p>
            <a:pPr>
              <a:lnSpc>
                <a:spcPct val="150000"/>
              </a:lnSpc>
            </a:pPr>
            <a:r>
              <a:rPr lang="fr-FR" sz="1200" b="1" dirty="0">
                <a:effectLst/>
                <a:latin typeface="Century Gothic" panose="020B0502020202020204" pitchFamily="34" charset="0"/>
                <a:ea typeface="Times New Roman" panose="02020603050405020304" pitchFamily="18" charset="0"/>
              </a:rPr>
              <a:t>P18</a:t>
            </a:r>
            <a:r>
              <a:rPr lang="fr-FR" sz="1200" dirty="0">
                <a:effectLst/>
                <a:latin typeface="Century Gothic" panose="020B0502020202020204" pitchFamily="34" charset="0"/>
                <a:ea typeface="Times New Roman" panose="02020603050405020304" pitchFamily="18" charset="0"/>
              </a:rPr>
              <a:t> – 7.Évaluation du niveau de motivation</a:t>
            </a:r>
          </a:p>
          <a:p>
            <a:pPr>
              <a:lnSpc>
                <a:spcPct val="150000"/>
              </a:lnSpc>
            </a:pPr>
            <a:r>
              <a:rPr lang="fr-FR" sz="1200" b="1" dirty="0">
                <a:latin typeface="Century Gothic" panose="020B0502020202020204" pitchFamily="34" charset="0"/>
                <a:ea typeface="Times New Roman" panose="02020603050405020304" pitchFamily="18" charset="0"/>
              </a:rPr>
              <a:t>P</a:t>
            </a:r>
            <a:r>
              <a:rPr lang="fr-FR" sz="1200" b="1" dirty="0">
                <a:effectLst/>
                <a:latin typeface="Century Gothic" panose="020B0502020202020204" pitchFamily="34" charset="0"/>
                <a:ea typeface="Times New Roman" panose="02020603050405020304" pitchFamily="18" charset="0"/>
              </a:rPr>
              <a:t>19</a:t>
            </a:r>
            <a:r>
              <a:rPr lang="fr-FR" sz="1200" dirty="0">
                <a:effectLst/>
                <a:latin typeface="Century Gothic" panose="020B0502020202020204" pitchFamily="34" charset="0"/>
                <a:ea typeface="Times New Roman" panose="02020603050405020304" pitchFamily="18" charset="0"/>
              </a:rPr>
              <a:t> – 8.Échelle de Piper</a:t>
            </a:r>
          </a:p>
          <a:p>
            <a:pPr>
              <a:lnSpc>
                <a:spcPct val="150000"/>
              </a:lnSpc>
            </a:pPr>
            <a:r>
              <a:rPr lang="fr-FR" sz="1200" b="1" dirty="0">
                <a:latin typeface="Century Gothic" panose="020B0502020202020204" pitchFamily="34" charset="0"/>
                <a:ea typeface="Times New Roman" panose="02020603050405020304" pitchFamily="18" charset="0"/>
              </a:rPr>
              <a:t>P</a:t>
            </a:r>
            <a:r>
              <a:rPr lang="fr-FR" sz="1200" b="1" dirty="0">
                <a:effectLst/>
                <a:latin typeface="Century Gothic" panose="020B0502020202020204" pitchFamily="34" charset="0"/>
                <a:ea typeface="Times New Roman" panose="02020603050405020304" pitchFamily="18" charset="0"/>
              </a:rPr>
              <a:t>22</a:t>
            </a:r>
            <a:r>
              <a:rPr lang="fr-FR" sz="1200" dirty="0">
                <a:effectLst/>
                <a:latin typeface="Century Gothic" panose="020B0502020202020204" pitchFamily="34" charset="0"/>
                <a:ea typeface="Times New Roman" panose="02020603050405020304" pitchFamily="18" charset="0"/>
              </a:rPr>
              <a:t> -</a:t>
            </a:r>
          </a:p>
          <a:p>
            <a:endParaRPr lang="fr-FR" dirty="0"/>
          </a:p>
        </p:txBody>
      </p:sp>
      <p:sp>
        <p:nvSpPr>
          <p:cNvPr id="7" name="ZoneTexte 6">
            <a:extLst>
              <a:ext uri="{FF2B5EF4-FFF2-40B4-BE49-F238E27FC236}">
                <a16:creationId xmlns:a16="http://schemas.microsoft.com/office/drawing/2014/main" xmlns="" id="{5D5A4A41-A24F-832B-8F4E-CC9675EAC8D3}"/>
              </a:ext>
            </a:extLst>
          </p:cNvPr>
          <p:cNvSpPr txBox="1"/>
          <p:nvPr>
            <p:custDataLst>
              <p:tags r:id="rId7"/>
            </p:custDataLst>
          </p:nvPr>
        </p:nvSpPr>
        <p:spPr>
          <a:xfrm>
            <a:off x="7851795" y="4380415"/>
            <a:ext cx="4102355" cy="1898790"/>
          </a:xfrm>
          <a:prstGeom prst="rect">
            <a:avLst/>
          </a:prstGeom>
          <a:noFill/>
        </p:spPr>
        <p:txBody>
          <a:bodyPr wrap="square" rtlCol="0">
            <a:spAutoFit/>
          </a:bodyPr>
          <a:lstStyle/>
          <a:p>
            <a:pPr>
              <a:lnSpc>
                <a:spcPct val="150000"/>
              </a:lnSpc>
            </a:pPr>
            <a:r>
              <a:rPr lang="fr-FR" sz="1600" b="1" dirty="0">
                <a:effectLst/>
                <a:latin typeface="Century Gothic" panose="020B0502020202020204" pitchFamily="34" charset="0"/>
                <a:ea typeface="Times New Roman" panose="02020603050405020304" pitchFamily="18" charset="0"/>
              </a:rPr>
              <a:t>Un Guide de prévention primaire et dépistage par les kinésithérapeutes de la fragilité motrice par un score fonctionnel chez les personnes de 65 ans et plus.</a:t>
            </a:r>
            <a:endParaRPr lang="fr-FR" dirty="0"/>
          </a:p>
        </p:txBody>
      </p:sp>
      <p:pic>
        <p:nvPicPr>
          <p:cNvPr id="10" name="Image 9" descr="Une image contenant texte, chaussures, personne, chaussure&#10;&#10;Description générée automatiquement">
            <a:extLst>
              <a:ext uri="{FF2B5EF4-FFF2-40B4-BE49-F238E27FC236}">
                <a16:creationId xmlns:a16="http://schemas.microsoft.com/office/drawing/2014/main" xmlns="" id="{C457451F-B0C7-E48E-DB85-C5B308FCD3AA}"/>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4888517" y="2156118"/>
            <a:ext cx="3208041" cy="1994637"/>
          </a:xfrm>
          <a:prstGeom prst="rect">
            <a:avLst/>
          </a:prstGeom>
        </p:spPr>
      </p:pic>
      <p:pic>
        <p:nvPicPr>
          <p:cNvPr id="15" name="Image 14" descr="Une image contenant texte, Police, capture d’écran, affiche&#10;&#10;Description générée automatiquement">
            <a:extLst>
              <a:ext uri="{FF2B5EF4-FFF2-40B4-BE49-F238E27FC236}">
                <a16:creationId xmlns:a16="http://schemas.microsoft.com/office/drawing/2014/main" xmlns="" id="{834D0EED-B657-5550-0964-555A8603B707}"/>
              </a:ext>
            </a:extLst>
          </p:cNvPr>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9031846" y="1849904"/>
            <a:ext cx="1742251" cy="2479464"/>
          </a:xfrm>
          <a:prstGeom prst="rect">
            <a:avLst/>
          </a:prstGeom>
        </p:spPr>
      </p:pic>
    </p:spTree>
    <p:extLst>
      <p:ext uri="{BB962C8B-B14F-4D97-AF65-F5344CB8AC3E}">
        <p14:creationId xmlns:p14="http://schemas.microsoft.com/office/powerpoint/2010/main" val="109518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numéro de diapositive 11"/>
          <p:cNvSpPr>
            <a:spLocks noGrp="1"/>
          </p:cNvSpPr>
          <p:nvPr>
            <p:ph type="sldNum" sz="quarter" idx="12"/>
            <p:custDataLst>
              <p:tags r:id="rId2"/>
            </p:custDataLst>
          </p:nvPr>
        </p:nvSpPr>
        <p:spPr>
          <a:xfrm>
            <a:off x="8876413" y="6143740"/>
            <a:ext cx="2743200" cy="365125"/>
          </a:xfrm>
        </p:spPr>
        <p:txBody>
          <a:bodyPr/>
          <a:lstStyle/>
          <a:p>
            <a:fld id="{880AC1BC-2717-40DE-9F97-BD4CBC18DD55}" type="slidenum">
              <a:rPr lang="fr-FR" smtClean="0"/>
              <a:t>7</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3"/>
            </p:custDataLst>
          </p:nvPr>
        </p:nvPicPr>
        <p:blipFill rotWithShape="1">
          <a:blip r:embed="rId8"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grpSp>
        <p:nvGrpSpPr>
          <p:cNvPr id="3" name="Groupe 2">
            <a:extLst>
              <a:ext uri="{FF2B5EF4-FFF2-40B4-BE49-F238E27FC236}">
                <a16:creationId xmlns:a16="http://schemas.microsoft.com/office/drawing/2014/main" xmlns="" id="{BA3F11A6-2E36-D558-5668-28CD3F27F2E0}"/>
              </a:ext>
            </a:extLst>
          </p:cNvPr>
          <p:cNvGrpSpPr/>
          <p:nvPr/>
        </p:nvGrpSpPr>
        <p:grpSpPr>
          <a:xfrm>
            <a:off x="1860363" y="757135"/>
            <a:ext cx="8471274" cy="5832480"/>
            <a:chOff x="1560352" y="757135"/>
            <a:chExt cx="8471274" cy="5832480"/>
          </a:xfrm>
        </p:grpSpPr>
        <p:pic>
          <p:nvPicPr>
            <p:cNvPr id="13" name="Image 12" descr="Une image contenant texte, capture d’écran, Police, nombre&#10;&#10;Description générée automatiquement">
              <a:extLst>
                <a:ext uri="{FF2B5EF4-FFF2-40B4-BE49-F238E27FC236}">
                  <a16:creationId xmlns:a16="http://schemas.microsoft.com/office/drawing/2014/main" xmlns="" id="{19565508-9D90-5341-FE96-0EB4E096CA1E}"/>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5907247" y="757135"/>
              <a:ext cx="4124379" cy="5832480"/>
            </a:xfrm>
            <a:prstGeom prst="rect">
              <a:avLst/>
            </a:prstGeom>
          </p:spPr>
        </p:pic>
        <p:pic>
          <p:nvPicPr>
            <p:cNvPr id="16" name="Image 15" descr="Une image contenant texte, capture d’écran, Police, nombre&#10;&#10;Description générée automatiquement">
              <a:extLst>
                <a:ext uri="{FF2B5EF4-FFF2-40B4-BE49-F238E27FC236}">
                  <a16:creationId xmlns:a16="http://schemas.microsoft.com/office/drawing/2014/main" xmlns="" id="{1EDF9D42-42DF-A687-A45D-ACF8CD73FC8D}"/>
                </a:ext>
              </a:extLst>
            </p:cNvPr>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1560352" y="757135"/>
              <a:ext cx="4124379" cy="5832480"/>
            </a:xfrm>
            <a:prstGeom prst="rect">
              <a:avLst/>
            </a:prstGeom>
          </p:spPr>
        </p:pic>
      </p:grpSp>
    </p:spTree>
    <p:extLst>
      <p:ext uri="{BB962C8B-B14F-4D97-AF65-F5344CB8AC3E}">
        <p14:creationId xmlns:p14="http://schemas.microsoft.com/office/powerpoint/2010/main" val="4183207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8</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9"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sp>
        <p:nvSpPr>
          <p:cNvPr id="3" name="ZoneTexte 2">
            <a:extLst>
              <a:ext uri="{FF2B5EF4-FFF2-40B4-BE49-F238E27FC236}">
                <a16:creationId xmlns:a16="http://schemas.microsoft.com/office/drawing/2014/main" xmlns="" id="{60FEDECD-4896-2FBE-347E-6D381AED9B1D}"/>
              </a:ext>
            </a:extLst>
          </p:cNvPr>
          <p:cNvSpPr txBox="1"/>
          <p:nvPr>
            <p:custDataLst>
              <p:tags r:id="rId5"/>
            </p:custDataLst>
          </p:nvPr>
        </p:nvSpPr>
        <p:spPr>
          <a:xfrm>
            <a:off x="365759" y="1211066"/>
            <a:ext cx="11460482" cy="495264"/>
          </a:xfrm>
          <a:prstGeom prst="rect">
            <a:avLst/>
          </a:prstGeom>
          <a:noFill/>
        </p:spPr>
        <p:txBody>
          <a:bodyPr wrap="square">
            <a:spAutoFit/>
          </a:bodyPr>
          <a:lstStyle/>
          <a:p>
            <a:pPr>
              <a:lnSpc>
                <a:spcPct val="150000"/>
              </a:lnSpc>
            </a:pPr>
            <a:r>
              <a:rPr lang="fr-FR" sz="2000" b="1" dirty="0">
                <a:solidFill>
                  <a:srgbClr val="F6625A"/>
                </a:solidFill>
                <a:latin typeface="Century Gothic" panose="020B0502020202020204" pitchFamily="34" charset="0"/>
                <a:ea typeface="Times New Roman" panose="02020603050405020304" pitchFamily="18" charset="0"/>
              </a:rPr>
              <a:t>E</a:t>
            </a:r>
            <a:r>
              <a:rPr lang="fr-FR" sz="2000" b="1" dirty="0">
                <a:solidFill>
                  <a:srgbClr val="F6625A"/>
                </a:solidFill>
                <a:effectLst/>
                <a:latin typeface="Century Gothic" panose="020B0502020202020204" pitchFamily="34" charset="0"/>
                <a:ea typeface="Times New Roman" panose="02020603050405020304" pitchFamily="18" charset="0"/>
              </a:rPr>
              <a:t>N RÉSUMÉ SUITE À LA </a:t>
            </a:r>
            <a:r>
              <a:rPr lang="fr-FR" sz="2000" b="1" dirty="0">
                <a:solidFill>
                  <a:srgbClr val="F6625A"/>
                </a:solidFill>
                <a:latin typeface="Century Gothic" panose="020B0502020202020204" pitchFamily="34" charset="0"/>
                <a:ea typeface="Times New Roman" panose="02020603050405020304" pitchFamily="18" charset="0"/>
              </a:rPr>
              <a:t>PREMIÈRE</a:t>
            </a:r>
            <a:r>
              <a:rPr lang="fr-FR" sz="2000" b="1" dirty="0">
                <a:solidFill>
                  <a:srgbClr val="F6625A"/>
                </a:solidFill>
                <a:effectLst/>
                <a:latin typeface="Century Gothic" panose="020B0502020202020204" pitchFamily="34" charset="0"/>
                <a:ea typeface="Times New Roman" panose="02020603050405020304" pitchFamily="18" charset="0"/>
              </a:rPr>
              <a:t> PRESCRIPTION LE MK DOIT AVEC L’ACCORD DU PATIENT :</a:t>
            </a:r>
            <a:endParaRPr lang="fr-FR" sz="2000" dirty="0">
              <a:solidFill>
                <a:srgbClr val="F6625A"/>
              </a:solidFill>
              <a:effectLst/>
              <a:latin typeface="Century Gothic" panose="020B0502020202020204" pitchFamily="34" charset="0"/>
              <a:ea typeface="Times New Roman" panose="02020603050405020304" pitchFamily="18" charset="0"/>
            </a:endParaRPr>
          </a:p>
        </p:txBody>
      </p:sp>
      <p:sp>
        <p:nvSpPr>
          <p:cNvPr id="5" name="ZoneTexte 4">
            <a:extLst>
              <a:ext uri="{FF2B5EF4-FFF2-40B4-BE49-F238E27FC236}">
                <a16:creationId xmlns:a16="http://schemas.microsoft.com/office/drawing/2014/main" xmlns="" id="{BD30BD18-E9F8-89B9-993E-8A48EF5002E1}"/>
              </a:ext>
            </a:extLst>
          </p:cNvPr>
          <p:cNvSpPr txBox="1"/>
          <p:nvPr>
            <p:custDataLst>
              <p:tags r:id="rId6"/>
            </p:custDataLst>
          </p:nvPr>
        </p:nvSpPr>
        <p:spPr>
          <a:xfrm>
            <a:off x="579315" y="1935567"/>
            <a:ext cx="11239998" cy="443198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Analyser le compte rendu et l’avis de l’</a:t>
            </a:r>
            <a:r>
              <a:rPr lang="fr-FR" sz="1600" dirty="0">
                <a:latin typeface="Century Gothic" panose="020B0502020202020204" pitchFamily="34" charset="0"/>
                <a:ea typeface="Times New Roman" panose="02020603050405020304" pitchFamily="18" charset="0"/>
              </a:rPr>
              <a:t>é</a:t>
            </a:r>
            <a:r>
              <a:rPr lang="fr-FR" sz="1600" dirty="0">
                <a:effectLst/>
                <a:latin typeface="Century Gothic" panose="020B0502020202020204" pitchFamily="34" charset="0"/>
                <a:ea typeface="Times New Roman" panose="02020603050405020304" pitchFamily="18" charset="0"/>
              </a:rPr>
              <a:t>ducateur APA (EAPA).</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Interroger le patient, </a:t>
            </a:r>
            <a:r>
              <a:rPr lang="fr-FR" sz="1600" dirty="0">
                <a:latin typeface="Century Gothic" panose="020B0502020202020204" pitchFamily="34" charset="0"/>
                <a:ea typeface="Times New Roman" panose="02020603050405020304" pitchFamily="18" charset="0"/>
              </a:rPr>
              <a:t>é</a:t>
            </a:r>
            <a:r>
              <a:rPr lang="fr-FR" sz="1600" dirty="0">
                <a:effectLst/>
                <a:latin typeface="Century Gothic" panose="020B0502020202020204" pitchFamily="34" charset="0"/>
                <a:ea typeface="Times New Roman" panose="02020603050405020304" pitchFamily="18" charset="0"/>
              </a:rPr>
              <a:t>valuer les résultats.</a:t>
            </a:r>
          </a:p>
          <a:p>
            <a:pPr marL="285750" indent="-285750">
              <a:lnSpc>
                <a:spcPct val="150000"/>
              </a:lnSpc>
              <a:buFont typeface="Arial" panose="020B0604020202020204" pitchFamily="34" charset="0"/>
              <a:buChar char="•"/>
            </a:pPr>
            <a:r>
              <a:rPr lang="fr-FR" sz="1600" dirty="0">
                <a:latin typeface="Century Gothic" panose="020B0502020202020204" pitchFamily="34" charset="0"/>
                <a:ea typeface="Times New Roman" panose="02020603050405020304" pitchFamily="18" charset="0"/>
              </a:rPr>
              <a:t>É</a:t>
            </a:r>
            <a:r>
              <a:rPr lang="fr-FR" sz="1600" dirty="0">
                <a:effectLst/>
                <a:latin typeface="Century Gothic" panose="020B0502020202020204" pitchFamily="34" charset="0"/>
                <a:ea typeface="Times New Roman" panose="02020603050405020304" pitchFamily="18" charset="0"/>
              </a:rPr>
              <a:t>valuer le niveau d’activité de sédentarité et de motivation du patient.</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Orienter vers </a:t>
            </a:r>
            <a:r>
              <a:rPr lang="fr-FR" sz="1600" dirty="0">
                <a:latin typeface="Century Gothic" panose="020B0502020202020204" pitchFamily="34" charset="0"/>
                <a:ea typeface="Times New Roman" panose="02020603050405020304" pitchFamily="18" charset="0"/>
              </a:rPr>
              <a:t>un </a:t>
            </a:r>
            <a:r>
              <a:rPr lang="fr-FR" sz="1600" dirty="0">
                <a:effectLst/>
                <a:latin typeface="Century Gothic" panose="020B0502020202020204" pitchFamily="34" charset="0"/>
                <a:ea typeface="Times New Roman" panose="02020603050405020304" pitchFamily="18" charset="0"/>
              </a:rPr>
              <a:t>avis médical si nécessaire : cardio-vasculaire , pneumologie, neuro, etc. </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Orienter  vers APA différente en fonction des gouts personnels, du trajet ou des résultats obtenus  par première prescription.</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Améliorer le confort ex: mise en place d’une orthèse anti-équine (AVC), adapter l’intensité, la fréquence et la durée dans la pratique de l’APA, augmenter ou diminuer le nombre de séances, etc.</a:t>
            </a:r>
          </a:p>
          <a:p>
            <a:pPr marL="285750" indent="-285750">
              <a:lnSpc>
                <a:spcPct val="150000"/>
              </a:lnSpc>
              <a:buFont typeface="Arial" panose="020B0604020202020204" pitchFamily="34" charset="0"/>
              <a:buChar char="•"/>
            </a:pPr>
            <a:r>
              <a:rPr lang="fr-FR" sz="1600" dirty="0">
                <a:effectLst/>
                <a:latin typeface="Century Gothic" panose="020B0502020202020204" pitchFamily="34" charset="0"/>
                <a:ea typeface="Times New Roman" panose="02020603050405020304" pitchFamily="18" charset="0"/>
              </a:rPr>
              <a:t>Renouvellement de la prescription suite au bilan MK qui sera fourni au médecin traitant, ou proposition d’arrêt motivé (perturbation de la pathologie), ou proposition vers APA par  MK ou professionnel de santé, ou reconduite vers EAPA et APA-MK en complémentarité. </a:t>
            </a:r>
          </a:p>
          <a:p>
            <a:endParaRPr lang="fr-FR" dirty="0"/>
          </a:p>
        </p:txBody>
      </p:sp>
    </p:spTree>
    <p:extLst>
      <p:ext uri="{BB962C8B-B14F-4D97-AF65-F5344CB8AC3E}">
        <p14:creationId xmlns:p14="http://schemas.microsoft.com/office/powerpoint/2010/main" val="641685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custDataLst>
              <p:tags r:id="rId1"/>
            </p:custDataLst>
          </p:nvPr>
        </p:nvSpPr>
        <p:spPr>
          <a:xfrm>
            <a:off x="365759" y="763428"/>
            <a:ext cx="11446626" cy="5745437"/>
          </a:xfrm>
          <a:prstGeom prst="rect">
            <a:avLst/>
          </a:prstGeom>
          <a:solidFill>
            <a:srgbClr val="EFF0F1"/>
          </a:solidFill>
          <a:ln>
            <a:solidFill>
              <a:srgbClr val="EFF0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e 3">
            <a:extLst>
              <a:ext uri="{FF2B5EF4-FFF2-40B4-BE49-F238E27FC236}">
                <a16:creationId xmlns:a16="http://schemas.microsoft.com/office/drawing/2014/main" xmlns="" id="{98062170-9414-441A-806B-196E350EEEE0}"/>
              </a:ext>
            </a:extLst>
          </p:cNvPr>
          <p:cNvGrpSpPr/>
          <p:nvPr>
            <p:custDataLst>
              <p:tags r:id="rId2"/>
            </p:custDataLst>
          </p:nvPr>
        </p:nvGrpSpPr>
        <p:grpSpPr>
          <a:xfrm>
            <a:off x="507523" y="464198"/>
            <a:ext cx="9156593" cy="517631"/>
            <a:chOff x="507524" y="464198"/>
            <a:chExt cx="7889856" cy="517631"/>
          </a:xfrm>
        </p:grpSpPr>
        <p:sp>
          <p:nvSpPr>
            <p:cNvPr id="8" name="Rectangle 7"/>
            <p:cNvSpPr/>
            <p:nvPr/>
          </p:nvSpPr>
          <p:spPr>
            <a:xfrm>
              <a:off x="507524" y="464198"/>
              <a:ext cx="6916733" cy="517631"/>
            </a:xfrm>
            <a:prstGeom prst="rect">
              <a:avLst/>
            </a:prstGeom>
            <a:solidFill>
              <a:srgbClr val="0F8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526750" y="470179"/>
              <a:ext cx="7870630" cy="461665"/>
            </a:xfrm>
            <a:prstGeom prst="rect">
              <a:avLst/>
            </a:prstGeom>
            <a:noFill/>
          </p:spPr>
          <p:txBody>
            <a:bodyPr wrap="square" rtlCol="0">
              <a:spAutoFit/>
            </a:bodyPr>
            <a:lstStyle/>
            <a:p>
              <a:r>
                <a:rPr lang="fr-FR" sz="2400" b="1" dirty="0">
                  <a:solidFill>
                    <a:schemeClr val="bg1"/>
                  </a:solidFill>
                  <a:latin typeface="Century Gothic" panose="020B0502020202020204" pitchFamily="34" charset="0"/>
                </a:rPr>
                <a:t>Webinaire APA – 8 février 2024	 			</a:t>
              </a:r>
              <a:endParaRPr lang="fr-FR" sz="800" b="1" dirty="0">
                <a:solidFill>
                  <a:schemeClr val="bg1"/>
                </a:solidFill>
                <a:latin typeface="Century Gothic" panose="020B0502020202020204" pitchFamily="34" charset="0"/>
              </a:endParaRPr>
            </a:p>
          </p:txBody>
        </p:sp>
      </p:grpSp>
      <p:sp>
        <p:nvSpPr>
          <p:cNvPr id="12" name="Espace réservé du numéro de diapositive 11"/>
          <p:cNvSpPr>
            <a:spLocks noGrp="1"/>
          </p:cNvSpPr>
          <p:nvPr>
            <p:ph type="sldNum" sz="quarter" idx="12"/>
            <p:custDataLst>
              <p:tags r:id="rId3"/>
            </p:custDataLst>
          </p:nvPr>
        </p:nvSpPr>
        <p:spPr>
          <a:xfrm>
            <a:off x="8876413" y="6143740"/>
            <a:ext cx="2743200" cy="365125"/>
          </a:xfrm>
        </p:spPr>
        <p:txBody>
          <a:bodyPr/>
          <a:lstStyle/>
          <a:p>
            <a:fld id="{880AC1BC-2717-40DE-9F97-BD4CBC18DD55}" type="slidenum">
              <a:rPr lang="fr-FR" smtClean="0"/>
              <a:t>9</a:t>
            </a:fld>
            <a:endParaRPr lang="fr-FR" dirty="0"/>
          </a:p>
        </p:txBody>
      </p:sp>
      <p:pic>
        <p:nvPicPr>
          <p:cNvPr id="2" name="Image 1">
            <a:extLst>
              <a:ext uri="{FF2B5EF4-FFF2-40B4-BE49-F238E27FC236}">
                <a16:creationId xmlns:a16="http://schemas.microsoft.com/office/drawing/2014/main" xmlns="" id="{B6B5057D-1FCF-1326-58E4-FD05130AB0D8}"/>
              </a:ext>
            </a:extLst>
          </p:cNvPr>
          <p:cNvPicPr>
            <a:picLocks noChangeAspect="1"/>
          </p:cNvPicPr>
          <p:nvPr>
            <p:custDataLst>
              <p:tags r:id="rId4"/>
            </p:custDataLst>
          </p:nvPr>
        </p:nvPicPr>
        <p:blipFill rotWithShape="1">
          <a:blip r:embed="rId8" cstate="print">
            <a:extLst>
              <a:ext uri="{28A0092B-C50C-407E-A947-70E740481C1C}">
                <a14:useLocalDpi xmlns:a14="http://schemas.microsoft.com/office/drawing/2010/main" val="0"/>
              </a:ext>
            </a:extLst>
          </a:blip>
          <a:srcRect t="35954" b="33998"/>
          <a:stretch/>
        </p:blipFill>
        <p:spPr>
          <a:xfrm>
            <a:off x="10224398" y="243669"/>
            <a:ext cx="1729752" cy="519759"/>
          </a:xfrm>
          <a:prstGeom prst="rect">
            <a:avLst/>
          </a:prstGeom>
        </p:spPr>
      </p:pic>
      <p:pic>
        <p:nvPicPr>
          <p:cNvPr id="7" name="Espace réservé du contenu 4">
            <a:extLst>
              <a:ext uri="{FF2B5EF4-FFF2-40B4-BE49-F238E27FC236}">
                <a16:creationId xmlns:a16="http://schemas.microsoft.com/office/drawing/2014/main" xmlns="" id="{371C8155-B892-13CD-3A20-1C72D867BEB0}"/>
              </a:ext>
            </a:extLst>
          </p:cNvPr>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2495418" y="1110707"/>
            <a:ext cx="7201164" cy="5398158"/>
          </a:xfrm>
          <a:prstGeom prst="rect">
            <a:avLst/>
          </a:prstGeom>
        </p:spPr>
      </p:pic>
    </p:spTree>
    <p:extLst>
      <p:ext uri="{BB962C8B-B14F-4D97-AF65-F5344CB8AC3E}">
        <p14:creationId xmlns:p14="http://schemas.microsoft.com/office/powerpoint/2010/main" val="628646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7"/>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5"/>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8"/>
</p:tagLst>
</file>

<file path=ppt/tags/tag37.xml><?xml version="1.0" encoding="utf-8"?>
<p:tagLst xmlns:a="http://schemas.openxmlformats.org/drawingml/2006/main" xmlns:r="http://schemas.openxmlformats.org/officeDocument/2006/relationships" xmlns:p="http://schemas.openxmlformats.org/presentationml/2006/main">
  <p:tag name="NUM" val="9"/>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5"/>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7"/>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8"/>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7"/>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_ARS_HAUTS DE FRANCE 16-9">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972</Words>
  <Application>Microsoft Office PowerPoint</Application>
  <PresentationFormat>Grand écran</PresentationFormat>
  <Paragraphs>134</Paragraphs>
  <Slides>14</Slides>
  <Notes>14</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14</vt:i4>
      </vt:variant>
    </vt:vector>
  </HeadingPairs>
  <TitlesOfParts>
    <vt:vector size="22" baseType="lpstr">
      <vt:lpstr>Arial</vt:lpstr>
      <vt:lpstr>Calibri</vt:lpstr>
      <vt:lpstr>Calibri Light</vt:lpstr>
      <vt:lpstr>Century Gothic</vt:lpstr>
      <vt:lpstr>Times New Roman</vt:lpstr>
      <vt:lpstr>Wingdings</vt:lpstr>
      <vt:lpstr>Thème Office</vt:lpstr>
      <vt:lpstr>TEMPLATE_ARS_HAUTS DE FRANCE 16-9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Camille VAN-THORRE - Chargée de communication CNOMK</dc:creator>
  <cp:lastModifiedBy>Compte Microsoft</cp:lastModifiedBy>
  <cp:revision>129</cp:revision>
  <dcterms:created xsi:type="dcterms:W3CDTF">2022-02-24T12:14:44Z</dcterms:created>
  <dcterms:modified xsi:type="dcterms:W3CDTF">2024-03-01T15:39:02Z</dcterms:modified>
</cp:coreProperties>
</file>